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1"/>
  </p:notesMasterIdLst>
  <p:handoutMasterIdLst>
    <p:handoutMasterId r:id="rId22"/>
  </p:handoutMasterIdLst>
  <p:sldIdLst>
    <p:sldId id="400" r:id="rId2"/>
    <p:sldId id="416" r:id="rId3"/>
    <p:sldId id="509" r:id="rId4"/>
    <p:sldId id="503" r:id="rId5"/>
    <p:sldId id="488" r:id="rId6"/>
    <p:sldId id="504" r:id="rId7"/>
    <p:sldId id="505" r:id="rId8"/>
    <p:sldId id="440" r:id="rId9"/>
    <p:sldId id="409" r:id="rId10"/>
    <p:sldId id="510" r:id="rId11"/>
    <p:sldId id="511" r:id="rId12"/>
    <p:sldId id="481" r:id="rId13"/>
    <p:sldId id="512" r:id="rId14"/>
    <p:sldId id="489" r:id="rId15"/>
    <p:sldId id="507" r:id="rId16"/>
    <p:sldId id="508" r:id="rId17"/>
    <p:sldId id="506" r:id="rId18"/>
    <p:sldId id="502" r:id="rId19"/>
    <p:sldId id="420" r:id="rId2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ttomlb" initials="bb" lastIdx="6" clrIdx="0"/>
  <p:cmAuthor id="1" name="Quinn, Dana" initials="QD" lastIdx="2" clrIdx="1">
    <p:extLst>
      <p:ext uri="{19B8F6BF-5375-455C-9EA6-DF929625EA0E}">
        <p15:presenceInfo xmlns:p15="http://schemas.microsoft.com/office/powerpoint/2012/main" userId="Quinn, 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B327A"/>
    <a:srgbClr val="003399"/>
    <a:srgbClr val="9999FF"/>
    <a:srgbClr val="CC3399"/>
    <a:srgbClr val="339966"/>
    <a:srgbClr val="4A7EBB"/>
    <a:srgbClr val="F04134"/>
    <a:srgbClr val="CC00CC"/>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9" autoAdjust="0"/>
    <p:restoredTop sz="78837" autoAdjust="0"/>
  </p:normalViewPr>
  <p:slideViewPr>
    <p:cSldViewPr>
      <p:cViewPr varScale="1">
        <p:scale>
          <a:sx n="87" d="100"/>
          <a:sy n="87" d="100"/>
        </p:scale>
        <p:origin x="1908" y="84"/>
      </p:cViewPr>
      <p:guideLst>
        <p:guide orient="horz" pos="2160"/>
        <p:guide pos="2880"/>
      </p:guideLst>
    </p:cSldViewPr>
  </p:slideViewPr>
  <p:outlineViewPr>
    <p:cViewPr>
      <p:scale>
        <a:sx n="33" d="100"/>
        <a:sy n="33" d="100"/>
      </p:scale>
      <p:origin x="0" y="-4382"/>
    </p:cViewPr>
  </p:outlineViewPr>
  <p:notesTextViewPr>
    <p:cViewPr>
      <p:scale>
        <a:sx n="125" d="100"/>
        <a:sy n="125" d="100"/>
      </p:scale>
      <p:origin x="0" y="0"/>
    </p:cViewPr>
  </p:notesTextViewPr>
  <p:sorterViewPr>
    <p:cViewPr varScale="1">
      <p:scale>
        <a:sx n="1" d="1"/>
        <a:sy n="1" d="1"/>
      </p:scale>
      <p:origin x="0" y="-4099"/>
    </p:cViewPr>
  </p:sorterViewPr>
  <p:notesViewPr>
    <p:cSldViewPr>
      <p:cViewPr>
        <p:scale>
          <a:sx n="100" d="100"/>
          <a:sy n="100" d="100"/>
        </p:scale>
        <p:origin x="1421"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91017-AE6A-4A79-B8EF-3DA7FE59FEF9}"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en-US"/>
        </a:p>
      </dgm:t>
    </dgm:pt>
    <dgm:pt modelId="{9811FBE1-88FA-446E-9C5F-64110D786F19}">
      <dgm:prSet phldrT="[Text]" custT="1"/>
      <dgm:spPr>
        <a:solidFill>
          <a:schemeClr val="accent1">
            <a:lumMod val="40000"/>
            <a:lumOff val="60000"/>
            <a:alpha val="90000"/>
          </a:schemeClr>
        </a:solidFill>
      </dgm:spPr>
      <dgm:t>
        <a:bodyPr/>
        <a:lstStyle/>
        <a:p>
          <a:r>
            <a:rPr lang="en-US" sz="1600" b="0" dirty="0" smtClean="0"/>
            <a:t>Capital</a:t>
          </a:r>
          <a:endParaRPr lang="en-US" sz="1600" b="0" dirty="0"/>
        </a:p>
      </dgm:t>
    </dgm:pt>
    <dgm:pt modelId="{84162650-D4F4-4FC1-9ACF-E0264B86EA5D}" type="parTrans" cxnId="{2D549BEF-0301-4B4B-B58F-E6BCFDAC6911}">
      <dgm:prSet/>
      <dgm:spPr/>
      <dgm:t>
        <a:bodyPr/>
        <a:lstStyle/>
        <a:p>
          <a:endParaRPr lang="en-US"/>
        </a:p>
      </dgm:t>
    </dgm:pt>
    <dgm:pt modelId="{4514FE56-B5D9-40FA-BB6C-B725CA3B021F}" type="sibTrans" cxnId="{2D549BEF-0301-4B4B-B58F-E6BCFDAC6911}">
      <dgm:prSet/>
      <dgm:spPr/>
      <dgm:t>
        <a:bodyPr/>
        <a:lstStyle/>
        <a:p>
          <a:endParaRPr lang="en-US"/>
        </a:p>
      </dgm:t>
    </dgm:pt>
    <dgm:pt modelId="{3AFD62A1-22CF-485B-988A-33E5AEDEDC8C}">
      <dgm:prSet phldrT="[Text]" custT="1"/>
      <dgm:spPr>
        <a:solidFill>
          <a:schemeClr val="accent1">
            <a:lumMod val="40000"/>
            <a:lumOff val="60000"/>
            <a:alpha val="90000"/>
          </a:schemeClr>
        </a:solidFill>
      </dgm:spPr>
      <dgm:t>
        <a:bodyPr/>
        <a:lstStyle/>
        <a:p>
          <a:r>
            <a:rPr lang="en-US" sz="1600" dirty="0" smtClean="0"/>
            <a:t>Service Hours</a:t>
          </a:r>
          <a:endParaRPr lang="en-US" sz="1600" dirty="0"/>
        </a:p>
      </dgm:t>
    </dgm:pt>
    <dgm:pt modelId="{EB3AE898-54D7-4373-A85A-2F60FF8DF95E}" type="parTrans" cxnId="{18349C5A-72E5-4641-8748-B2292E8B992B}">
      <dgm:prSet/>
      <dgm:spPr/>
      <dgm:t>
        <a:bodyPr/>
        <a:lstStyle/>
        <a:p>
          <a:endParaRPr lang="en-US"/>
        </a:p>
      </dgm:t>
    </dgm:pt>
    <dgm:pt modelId="{D97CBBCF-8B11-45BB-8A02-FFD2D89F7D52}" type="sibTrans" cxnId="{18349C5A-72E5-4641-8748-B2292E8B992B}">
      <dgm:prSet/>
      <dgm:spPr/>
      <dgm:t>
        <a:bodyPr/>
        <a:lstStyle/>
        <a:p>
          <a:endParaRPr lang="en-US"/>
        </a:p>
      </dgm:t>
    </dgm:pt>
    <dgm:pt modelId="{512ADFAA-2002-4821-8CB0-D0055D867DFF}" type="pres">
      <dgm:prSet presAssocID="{E4991017-AE6A-4A79-B8EF-3DA7FE59FEF9}" presName="outerComposite" presStyleCnt="0">
        <dgm:presLayoutVars>
          <dgm:chMax val="2"/>
          <dgm:animLvl val="lvl"/>
          <dgm:resizeHandles val="exact"/>
        </dgm:presLayoutVars>
      </dgm:prSet>
      <dgm:spPr/>
      <dgm:t>
        <a:bodyPr/>
        <a:lstStyle/>
        <a:p>
          <a:endParaRPr lang="en-US"/>
        </a:p>
      </dgm:t>
    </dgm:pt>
    <dgm:pt modelId="{16B0A65B-3C58-4639-8344-8DEC4F8ACAA3}" type="pres">
      <dgm:prSet presAssocID="{E4991017-AE6A-4A79-B8EF-3DA7FE59FEF9}" presName="dummyMaxCanvas" presStyleCnt="0"/>
      <dgm:spPr/>
      <dgm:t>
        <a:bodyPr/>
        <a:lstStyle/>
        <a:p>
          <a:endParaRPr lang="en-US"/>
        </a:p>
      </dgm:t>
    </dgm:pt>
    <dgm:pt modelId="{10EC8894-6298-4AAC-AB3E-96C257557FAA}" type="pres">
      <dgm:prSet presAssocID="{E4991017-AE6A-4A79-B8EF-3DA7FE59FEF9}" presName="parentComposite" presStyleCnt="0"/>
      <dgm:spPr/>
      <dgm:t>
        <a:bodyPr/>
        <a:lstStyle/>
        <a:p>
          <a:endParaRPr lang="en-US"/>
        </a:p>
      </dgm:t>
    </dgm:pt>
    <dgm:pt modelId="{ECCD7AF1-1E19-44D9-B5C1-4E16B65132F4}" type="pres">
      <dgm:prSet presAssocID="{E4991017-AE6A-4A79-B8EF-3DA7FE59FEF9}" presName="parent1" presStyleLbl="alignAccFollowNode1" presStyleIdx="0" presStyleCnt="4" custScaleX="159342" custScaleY="143860" custLinFactY="42544" custLinFactNeighborX="-63288" custLinFactNeighborY="100000">
        <dgm:presLayoutVars>
          <dgm:chMax val="4"/>
        </dgm:presLayoutVars>
      </dgm:prSet>
      <dgm:spPr/>
      <dgm:t>
        <a:bodyPr/>
        <a:lstStyle/>
        <a:p>
          <a:endParaRPr lang="en-US"/>
        </a:p>
      </dgm:t>
    </dgm:pt>
    <dgm:pt modelId="{829771FF-AAED-4D79-84C8-7ADEE9846EF3}" type="pres">
      <dgm:prSet presAssocID="{E4991017-AE6A-4A79-B8EF-3DA7FE59FEF9}" presName="parent2" presStyleLbl="alignAccFollowNode1" presStyleIdx="1" presStyleCnt="4" custScaleX="155283" custScaleY="143860" custLinFactY="42544" custLinFactNeighborX="65321" custLinFactNeighborY="100000">
        <dgm:presLayoutVars>
          <dgm:chMax val="4"/>
        </dgm:presLayoutVars>
      </dgm:prSet>
      <dgm:spPr/>
      <dgm:t>
        <a:bodyPr/>
        <a:lstStyle/>
        <a:p>
          <a:endParaRPr lang="en-US"/>
        </a:p>
      </dgm:t>
    </dgm:pt>
    <dgm:pt modelId="{7E1B5CBA-0C6D-4B8C-9F9A-A0775ADFD03D}" type="pres">
      <dgm:prSet presAssocID="{E4991017-AE6A-4A79-B8EF-3DA7FE59FEF9}" presName="childrenComposite" presStyleCnt="0"/>
      <dgm:spPr/>
      <dgm:t>
        <a:bodyPr/>
        <a:lstStyle/>
        <a:p>
          <a:endParaRPr lang="en-US"/>
        </a:p>
      </dgm:t>
    </dgm:pt>
    <dgm:pt modelId="{701D745E-749A-45C3-8FC2-DC99AE470CEE}" type="pres">
      <dgm:prSet presAssocID="{E4991017-AE6A-4A79-B8EF-3DA7FE59FEF9}" presName="dummyMaxCanvas_ChildArea" presStyleCnt="0"/>
      <dgm:spPr/>
      <dgm:t>
        <a:bodyPr/>
        <a:lstStyle/>
        <a:p>
          <a:endParaRPr lang="en-US"/>
        </a:p>
      </dgm:t>
    </dgm:pt>
    <dgm:pt modelId="{D569127F-9FBF-4CDC-8F6B-18BC81BD52E0}" type="pres">
      <dgm:prSet presAssocID="{E4991017-AE6A-4A79-B8EF-3DA7FE59FEF9}" presName="fulcrum" presStyleLbl="alignAccFollowNode1" presStyleIdx="2" presStyleCnt="4" custLinFactY="-28070" custLinFactNeighborX="20761" custLinFactNeighborY="-100000"/>
      <dgm:spPr>
        <a:solidFill>
          <a:schemeClr val="accent1">
            <a:lumMod val="40000"/>
            <a:lumOff val="60000"/>
            <a:alpha val="90000"/>
          </a:schemeClr>
        </a:solidFill>
      </dgm:spPr>
      <dgm:t>
        <a:bodyPr/>
        <a:lstStyle/>
        <a:p>
          <a:endParaRPr lang="en-US"/>
        </a:p>
      </dgm:t>
    </dgm:pt>
    <dgm:pt modelId="{79CFF0D5-EAB0-49E5-BE37-13EE18F89F23}" type="pres">
      <dgm:prSet presAssocID="{E4991017-AE6A-4A79-B8EF-3DA7FE59FEF9}" presName="balance_00" presStyleLbl="alignAccFollowNode1" presStyleIdx="3" presStyleCnt="4" custLinFactY="-156948" custLinFactNeighborX="1267" custLinFactNeighborY="-200000">
        <dgm:presLayoutVars>
          <dgm:bulletEnabled val="1"/>
        </dgm:presLayoutVars>
      </dgm:prSet>
      <dgm:spPr>
        <a:solidFill>
          <a:schemeClr val="accent1">
            <a:lumMod val="40000"/>
            <a:lumOff val="60000"/>
            <a:alpha val="90000"/>
          </a:schemeClr>
        </a:solidFill>
      </dgm:spPr>
      <dgm:t>
        <a:bodyPr/>
        <a:lstStyle/>
        <a:p>
          <a:endParaRPr lang="en-US"/>
        </a:p>
      </dgm:t>
    </dgm:pt>
  </dgm:ptLst>
  <dgm:cxnLst>
    <dgm:cxn modelId="{BAFF04E6-457E-486E-BD11-8A52C671B310}" type="presOf" srcId="{E4991017-AE6A-4A79-B8EF-3DA7FE59FEF9}" destId="{512ADFAA-2002-4821-8CB0-D0055D867DFF}" srcOrd="0" destOrd="0" presId="urn:microsoft.com/office/officeart/2005/8/layout/balance1"/>
    <dgm:cxn modelId="{2044FBEC-129B-48DA-97BD-E03BD56B4485}" type="presOf" srcId="{3AFD62A1-22CF-485B-988A-33E5AEDEDC8C}" destId="{829771FF-AAED-4D79-84C8-7ADEE9846EF3}" srcOrd="0" destOrd="0" presId="urn:microsoft.com/office/officeart/2005/8/layout/balance1"/>
    <dgm:cxn modelId="{18349C5A-72E5-4641-8748-B2292E8B992B}" srcId="{E4991017-AE6A-4A79-B8EF-3DA7FE59FEF9}" destId="{3AFD62A1-22CF-485B-988A-33E5AEDEDC8C}" srcOrd="1" destOrd="0" parTransId="{EB3AE898-54D7-4373-A85A-2F60FF8DF95E}" sibTransId="{D97CBBCF-8B11-45BB-8A02-FFD2D89F7D52}"/>
    <dgm:cxn modelId="{FF1EC178-BE63-4477-9E02-F04750E6165A}" type="presOf" srcId="{9811FBE1-88FA-446E-9C5F-64110D786F19}" destId="{ECCD7AF1-1E19-44D9-B5C1-4E16B65132F4}" srcOrd="0" destOrd="0" presId="urn:microsoft.com/office/officeart/2005/8/layout/balance1"/>
    <dgm:cxn modelId="{2D549BEF-0301-4B4B-B58F-E6BCFDAC6911}" srcId="{E4991017-AE6A-4A79-B8EF-3DA7FE59FEF9}" destId="{9811FBE1-88FA-446E-9C5F-64110D786F19}" srcOrd="0" destOrd="0" parTransId="{84162650-D4F4-4FC1-9ACF-E0264B86EA5D}" sibTransId="{4514FE56-B5D9-40FA-BB6C-B725CA3B021F}"/>
    <dgm:cxn modelId="{96929E56-D37F-469B-993A-D643BEBC48E7}" type="presParOf" srcId="{512ADFAA-2002-4821-8CB0-D0055D867DFF}" destId="{16B0A65B-3C58-4639-8344-8DEC4F8ACAA3}" srcOrd="0" destOrd="0" presId="urn:microsoft.com/office/officeart/2005/8/layout/balance1"/>
    <dgm:cxn modelId="{2064A600-3C96-41F5-BAB3-EBF0F3E67883}" type="presParOf" srcId="{512ADFAA-2002-4821-8CB0-D0055D867DFF}" destId="{10EC8894-6298-4AAC-AB3E-96C257557FAA}" srcOrd="1" destOrd="0" presId="urn:microsoft.com/office/officeart/2005/8/layout/balance1"/>
    <dgm:cxn modelId="{E371671A-7990-420A-8BE4-453E2B0C14A4}" type="presParOf" srcId="{10EC8894-6298-4AAC-AB3E-96C257557FAA}" destId="{ECCD7AF1-1E19-44D9-B5C1-4E16B65132F4}" srcOrd="0" destOrd="0" presId="urn:microsoft.com/office/officeart/2005/8/layout/balance1"/>
    <dgm:cxn modelId="{045275FD-13C9-418A-A5BB-F9B5440F6172}" type="presParOf" srcId="{10EC8894-6298-4AAC-AB3E-96C257557FAA}" destId="{829771FF-AAED-4D79-84C8-7ADEE9846EF3}" srcOrd="1" destOrd="0" presId="urn:microsoft.com/office/officeart/2005/8/layout/balance1"/>
    <dgm:cxn modelId="{4C7A91ED-51FF-41D5-B654-EC39BE205FD3}" type="presParOf" srcId="{512ADFAA-2002-4821-8CB0-D0055D867DFF}" destId="{7E1B5CBA-0C6D-4B8C-9F9A-A0775ADFD03D}" srcOrd="2" destOrd="0" presId="urn:microsoft.com/office/officeart/2005/8/layout/balance1"/>
    <dgm:cxn modelId="{AF4CA2E6-7D08-47CB-98CB-DD7A89F3538F}" type="presParOf" srcId="{7E1B5CBA-0C6D-4B8C-9F9A-A0775ADFD03D}" destId="{701D745E-749A-45C3-8FC2-DC99AE470CEE}" srcOrd="0" destOrd="0" presId="urn:microsoft.com/office/officeart/2005/8/layout/balance1"/>
    <dgm:cxn modelId="{99366445-5DD9-4127-957C-49F9ED3C1B6E}" type="presParOf" srcId="{7E1B5CBA-0C6D-4B8C-9F9A-A0775ADFD03D}" destId="{D569127F-9FBF-4CDC-8F6B-18BC81BD52E0}" srcOrd="1" destOrd="0" presId="urn:microsoft.com/office/officeart/2005/8/layout/balance1"/>
    <dgm:cxn modelId="{819A2900-32E1-4410-9931-1D326437940F}" type="presParOf" srcId="{7E1B5CBA-0C6D-4B8C-9F9A-A0775ADFD03D}" destId="{79CFF0D5-EAB0-49E5-BE37-13EE18F89F23}" srcOrd="2"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91017-AE6A-4A79-B8EF-3DA7FE59FEF9}"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en-US"/>
        </a:p>
      </dgm:t>
    </dgm:pt>
    <dgm:pt modelId="{9811FBE1-88FA-446E-9C5F-64110D786F19}">
      <dgm:prSet phldrT="[Text]" custT="1"/>
      <dgm:spPr>
        <a:solidFill>
          <a:schemeClr val="accent1">
            <a:lumMod val="40000"/>
            <a:lumOff val="60000"/>
            <a:alpha val="90000"/>
          </a:schemeClr>
        </a:solidFill>
      </dgm:spPr>
      <dgm:t>
        <a:bodyPr/>
        <a:lstStyle/>
        <a:p>
          <a:r>
            <a:rPr lang="en-US" sz="1600" b="0" dirty="0" smtClean="0"/>
            <a:t>Ridership based</a:t>
          </a:r>
          <a:endParaRPr lang="en-US" sz="1600" b="0" dirty="0"/>
        </a:p>
      </dgm:t>
    </dgm:pt>
    <dgm:pt modelId="{84162650-D4F4-4FC1-9ACF-E0264B86EA5D}" type="parTrans" cxnId="{2D549BEF-0301-4B4B-B58F-E6BCFDAC6911}">
      <dgm:prSet/>
      <dgm:spPr/>
      <dgm:t>
        <a:bodyPr/>
        <a:lstStyle/>
        <a:p>
          <a:endParaRPr lang="en-US"/>
        </a:p>
      </dgm:t>
    </dgm:pt>
    <dgm:pt modelId="{4514FE56-B5D9-40FA-BB6C-B725CA3B021F}" type="sibTrans" cxnId="{2D549BEF-0301-4B4B-B58F-E6BCFDAC6911}">
      <dgm:prSet/>
      <dgm:spPr/>
      <dgm:t>
        <a:bodyPr/>
        <a:lstStyle/>
        <a:p>
          <a:endParaRPr lang="en-US"/>
        </a:p>
      </dgm:t>
    </dgm:pt>
    <dgm:pt modelId="{3AFD62A1-22CF-485B-988A-33E5AEDEDC8C}">
      <dgm:prSet phldrT="[Text]" custT="1"/>
      <dgm:spPr>
        <a:solidFill>
          <a:schemeClr val="accent1">
            <a:lumMod val="40000"/>
            <a:lumOff val="60000"/>
            <a:alpha val="90000"/>
          </a:schemeClr>
        </a:solidFill>
      </dgm:spPr>
      <dgm:t>
        <a:bodyPr/>
        <a:lstStyle/>
        <a:p>
          <a:r>
            <a:rPr lang="en-US" sz="1600" dirty="0" smtClean="0"/>
            <a:t>Geographic Coverage</a:t>
          </a:r>
          <a:endParaRPr lang="en-US" sz="1600" dirty="0"/>
        </a:p>
      </dgm:t>
    </dgm:pt>
    <dgm:pt modelId="{EB3AE898-54D7-4373-A85A-2F60FF8DF95E}" type="parTrans" cxnId="{18349C5A-72E5-4641-8748-B2292E8B992B}">
      <dgm:prSet/>
      <dgm:spPr/>
      <dgm:t>
        <a:bodyPr/>
        <a:lstStyle/>
        <a:p>
          <a:endParaRPr lang="en-US"/>
        </a:p>
      </dgm:t>
    </dgm:pt>
    <dgm:pt modelId="{D97CBBCF-8B11-45BB-8A02-FFD2D89F7D52}" type="sibTrans" cxnId="{18349C5A-72E5-4641-8748-B2292E8B992B}">
      <dgm:prSet/>
      <dgm:spPr/>
      <dgm:t>
        <a:bodyPr/>
        <a:lstStyle/>
        <a:p>
          <a:endParaRPr lang="en-US"/>
        </a:p>
      </dgm:t>
    </dgm:pt>
    <dgm:pt modelId="{512ADFAA-2002-4821-8CB0-D0055D867DFF}" type="pres">
      <dgm:prSet presAssocID="{E4991017-AE6A-4A79-B8EF-3DA7FE59FEF9}" presName="outerComposite" presStyleCnt="0">
        <dgm:presLayoutVars>
          <dgm:chMax val="2"/>
          <dgm:animLvl val="lvl"/>
          <dgm:resizeHandles val="exact"/>
        </dgm:presLayoutVars>
      </dgm:prSet>
      <dgm:spPr/>
      <dgm:t>
        <a:bodyPr/>
        <a:lstStyle/>
        <a:p>
          <a:endParaRPr lang="en-US"/>
        </a:p>
      </dgm:t>
    </dgm:pt>
    <dgm:pt modelId="{16B0A65B-3C58-4639-8344-8DEC4F8ACAA3}" type="pres">
      <dgm:prSet presAssocID="{E4991017-AE6A-4A79-B8EF-3DA7FE59FEF9}" presName="dummyMaxCanvas" presStyleCnt="0"/>
      <dgm:spPr/>
      <dgm:t>
        <a:bodyPr/>
        <a:lstStyle/>
        <a:p>
          <a:endParaRPr lang="en-US"/>
        </a:p>
      </dgm:t>
    </dgm:pt>
    <dgm:pt modelId="{10EC8894-6298-4AAC-AB3E-96C257557FAA}" type="pres">
      <dgm:prSet presAssocID="{E4991017-AE6A-4A79-B8EF-3DA7FE59FEF9}" presName="parentComposite" presStyleCnt="0"/>
      <dgm:spPr/>
      <dgm:t>
        <a:bodyPr/>
        <a:lstStyle/>
        <a:p>
          <a:endParaRPr lang="en-US"/>
        </a:p>
      </dgm:t>
    </dgm:pt>
    <dgm:pt modelId="{ECCD7AF1-1E19-44D9-B5C1-4E16B65132F4}" type="pres">
      <dgm:prSet presAssocID="{E4991017-AE6A-4A79-B8EF-3DA7FE59FEF9}" presName="parent1" presStyleLbl="alignAccFollowNode1" presStyleIdx="0" presStyleCnt="4" custScaleX="170930" custScaleY="143860" custLinFactY="42544" custLinFactNeighborX="-55448" custLinFactNeighborY="100000">
        <dgm:presLayoutVars>
          <dgm:chMax val="4"/>
        </dgm:presLayoutVars>
      </dgm:prSet>
      <dgm:spPr/>
      <dgm:t>
        <a:bodyPr/>
        <a:lstStyle/>
        <a:p>
          <a:endParaRPr lang="en-US"/>
        </a:p>
      </dgm:t>
    </dgm:pt>
    <dgm:pt modelId="{829771FF-AAED-4D79-84C8-7ADEE9846EF3}" type="pres">
      <dgm:prSet presAssocID="{E4991017-AE6A-4A79-B8EF-3DA7FE59FEF9}" presName="parent2" presStyleLbl="alignAccFollowNode1" presStyleIdx="1" presStyleCnt="4" custScaleX="230544" custScaleY="143860" custLinFactY="42544" custLinFactNeighborX="57192" custLinFactNeighborY="100000">
        <dgm:presLayoutVars>
          <dgm:chMax val="4"/>
        </dgm:presLayoutVars>
      </dgm:prSet>
      <dgm:spPr/>
      <dgm:t>
        <a:bodyPr/>
        <a:lstStyle/>
        <a:p>
          <a:endParaRPr lang="en-US"/>
        </a:p>
      </dgm:t>
    </dgm:pt>
    <dgm:pt modelId="{7E1B5CBA-0C6D-4B8C-9F9A-A0775ADFD03D}" type="pres">
      <dgm:prSet presAssocID="{E4991017-AE6A-4A79-B8EF-3DA7FE59FEF9}" presName="childrenComposite" presStyleCnt="0"/>
      <dgm:spPr/>
      <dgm:t>
        <a:bodyPr/>
        <a:lstStyle/>
        <a:p>
          <a:endParaRPr lang="en-US"/>
        </a:p>
      </dgm:t>
    </dgm:pt>
    <dgm:pt modelId="{701D745E-749A-45C3-8FC2-DC99AE470CEE}" type="pres">
      <dgm:prSet presAssocID="{E4991017-AE6A-4A79-B8EF-3DA7FE59FEF9}" presName="dummyMaxCanvas_ChildArea" presStyleCnt="0"/>
      <dgm:spPr/>
      <dgm:t>
        <a:bodyPr/>
        <a:lstStyle/>
        <a:p>
          <a:endParaRPr lang="en-US"/>
        </a:p>
      </dgm:t>
    </dgm:pt>
    <dgm:pt modelId="{D569127F-9FBF-4CDC-8F6B-18BC81BD52E0}" type="pres">
      <dgm:prSet presAssocID="{E4991017-AE6A-4A79-B8EF-3DA7FE59FEF9}" presName="fulcrum" presStyleLbl="alignAccFollowNode1" presStyleIdx="2" presStyleCnt="4" custLinFactY="-28070" custLinFactNeighborX="20761" custLinFactNeighborY="-100000"/>
      <dgm:spPr>
        <a:solidFill>
          <a:schemeClr val="accent1">
            <a:lumMod val="40000"/>
            <a:lumOff val="60000"/>
            <a:alpha val="90000"/>
          </a:schemeClr>
        </a:solidFill>
      </dgm:spPr>
      <dgm:t>
        <a:bodyPr/>
        <a:lstStyle/>
        <a:p>
          <a:endParaRPr lang="en-US"/>
        </a:p>
      </dgm:t>
    </dgm:pt>
    <dgm:pt modelId="{79CFF0D5-EAB0-49E5-BE37-13EE18F89F23}" type="pres">
      <dgm:prSet presAssocID="{E4991017-AE6A-4A79-B8EF-3DA7FE59FEF9}" presName="balance_00" presStyleLbl="alignAccFollowNode1" presStyleIdx="3" presStyleCnt="4" custLinFactY="-156948" custLinFactNeighborX="1267" custLinFactNeighborY="-200000">
        <dgm:presLayoutVars>
          <dgm:bulletEnabled val="1"/>
        </dgm:presLayoutVars>
      </dgm:prSet>
      <dgm:spPr>
        <a:solidFill>
          <a:schemeClr val="accent1">
            <a:lumMod val="40000"/>
            <a:lumOff val="60000"/>
            <a:alpha val="90000"/>
          </a:schemeClr>
        </a:solidFill>
      </dgm:spPr>
      <dgm:t>
        <a:bodyPr/>
        <a:lstStyle/>
        <a:p>
          <a:endParaRPr lang="en-US"/>
        </a:p>
      </dgm:t>
    </dgm:pt>
  </dgm:ptLst>
  <dgm:cxnLst>
    <dgm:cxn modelId="{18349C5A-72E5-4641-8748-B2292E8B992B}" srcId="{E4991017-AE6A-4A79-B8EF-3DA7FE59FEF9}" destId="{3AFD62A1-22CF-485B-988A-33E5AEDEDC8C}" srcOrd="1" destOrd="0" parTransId="{EB3AE898-54D7-4373-A85A-2F60FF8DF95E}" sibTransId="{D97CBBCF-8B11-45BB-8A02-FFD2D89F7D52}"/>
    <dgm:cxn modelId="{CFB0B52D-C8D7-46F9-8C4B-D9E0B0AEE178}" type="presOf" srcId="{3AFD62A1-22CF-485B-988A-33E5AEDEDC8C}" destId="{829771FF-AAED-4D79-84C8-7ADEE9846EF3}" srcOrd="0" destOrd="0" presId="urn:microsoft.com/office/officeart/2005/8/layout/balance1"/>
    <dgm:cxn modelId="{5FD12BA6-5C07-47BA-ACA8-F9EC344580C3}" type="presOf" srcId="{9811FBE1-88FA-446E-9C5F-64110D786F19}" destId="{ECCD7AF1-1E19-44D9-B5C1-4E16B65132F4}" srcOrd="0" destOrd="0" presId="urn:microsoft.com/office/officeart/2005/8/layout/balance1"/>
    <dgm:cxn modelId="{2D549BEF-0301-4B4B-B58F-E6BCFDAC6911}" srcId="{E4991017-AE6A-4A79-B8EF-3DA7FE59FEF9}" destId="{9811FBE1-88FA-446E-9C5F-64110D786F19}" srcOrd="0" destOrd="0" parTransId="{84162650-D4F4-4FC1-9ACF-E0264B86EA5D}" sibTransId="{4514FE56-B5D9-40FA-BB6C-B725CA3B021F}"/>
    <dgm:cxn modelId="{C41778A2-4A25-4AB2-9498-1B03EE997AD4}" type="presOf" srcId="{E4991017-AE6A-4A79-B8EF-3DA7FE59FEF9}" destId="{512ADFAA-2002-4821-8CB0-D0055D867DFF}" srcOrd="0" destOrd="0" presId="urn:microsoft.com/office/officeart/2005/8/layout/balance1"/>
    <dgm:cxn modelId="{9087634D-D427-4F32-8777-5EC58045CB44}" type="presParOf" srcId="{512ADFAA-2002-4821-8CB0-D0055D867DFF}" destId="{16B0A65B-3C58-4639-8344-8DEC4F8ACAA3}" srcOrd="0" destOrd="0" presId="urn:microsoft.com/office/officeart/2005/8/layout/balance1"/>
    <dgm:cxn modelId="{342C9FC9-CF6E-4F37-BE50-DFD308F04CD3}" type="presParOf" srcId="{512ADFAA-2002-4821-8CB0-D0055D867DFF}" destId="{10EC8894-6298-4AAC-AB3E-96C257557FAA}" srcOrd="1" destOrd="0" presId="urn:microsoft.com/office/officeart/2005/8/layout/balance1"/>
    <dgm:cxn modelId="{7810CF22-EDAB-48FE-B1D0-EC6151D23ED5}" type="presParOf" srcId="{10EC8894-6298-4AAC-AB3E-96C257557FAA}" destId="{ECCD7AF1-1E19-44D9-B5C1-4E16B65132F4}" srcOrd="0" destOrd="0" presId="urn:microsoft.com/office/officeart/2005/8/layout/balance1"/>
    <dgm:cxn modelId="{6A5FFFEF-ECFE-4708-8549-C017AF1389EF}" type="presParOf" srcId="{10EC8894-6298-4AAC-AB3E-96C257557FAA}" destId="{829771FF-AAED-4D79-84C8-7ADEE9846EF3}" srcOrd="1" destOrd="0" presId="urn:microsoft.com/office/officeart/2005/8/layout/balance1"/>
    <dgm:cxn modelId="{16514EE4-DC50-49A3-BFD6-8BA1B9FFF1BC}" type="presParOf" srcId="{512ADFAA-2002-4821-8CB0-D0055D867DFF}" destId="{7E1B5CBA-0C6D-4B8C-9F9A-A0775ADFD03D}" srcOrd="2" destOrd="0" presId="urn:microsoft.com/office/officeart/2005/8/layout/balance1"/>
    <dgm:cxn modelId="{4D7AEE3B-C064-4A74-8E43-50E0527D10BF}" type="presParOf" srcId="{7E1B5CBA-0C6D-4B8C-9F9A-A0775ADFD03D}" destId="{701D745E-749A-45C3-8FC2-DC99AE470CEE}" srcOrd="0" destOrd="0" presId="urn:microsoft.com/office/officeart/2005/8/layout/balance1"/>
    <dgm:cxn modelId="{12AF4D4B-0E65-4E35-B91D-B0D27E1FE186}" type="presParOf" srcId="{7E1B5CBA-0C6D-4B8C-9F9A-A0775ADFD03D}" destId="{D569127F-9FBF-4CDC-8F6B-18BC81BD52E0}" srcOrd="1" destOrd="0" presId="urn:microsoft.com/office/officeart/2005/8/layout/balance1"/>
    <dgm:cxn modelId="{8AF6CB16-0B69-4429-A1B1-97A6DBAA699C}" type="presParOf" srcId="{7E1B5CBA-0C6D-4B8C-9F9A-A0775ADFD03D}" destId="{79CFF0D5-EAB0-49E5-BE37-13EE18F89F23}" srcOrd="2"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991017-AE6A-4A79-B8EF-3DA7FE59FEF9}"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en-US"/>
        </a:p>
      </dgm:t>
    </dgm:pt>
    <dgm:pt modelId="{9811FBE1-88FA-446E-9C5F-64110D786F19}">
      <dgm:prSet phldrT="[Text]" custT="1"/>
      <dgm:spPr>
        <a:solidFill>
          <a:schemeClr val="accent1">
            <a:lumMod val="40000"/>
            <a:lumOff val="60000"/>
            <a:alpha val="90000"/>
          </a:schemeClr>
        </a:solidFill>
      </dgm:spPr>
      <dgm:t>
        <a:bodyPr/>
        <a:lstStyle/>
        <a:p>
          <a:r>
            <a:rPr lang="en-US" sz="1600" b="0" dirty="0" smtClean="0"/>
            <a:t>Frequency</a:t>
          </a:r>
          <a:endParaRPr lang="en-US" sz="1600" b="0" dirty="0"/>
        </a:p>
      </dgm:t>
    </dgm:pt>
    <dgm:pt modelId="{84162650-D4F4-4FC1-9ACF-E0264B86EA5D}" type="parTrans" cxnId="{2D549BEF-0301-4B4B-B58F-E6BCFDAC6911}">
      <dgm:prSet/>
      <dgm:spPr/>
      <dgm:t>
        <a:bodyPr/>
        <a:lstStyle/>
        <a:p>
          <a:endParaRPr lang="en-US"/>
        </a:p>
      </dgm:t>
    </dgm:pt>
    <dgm:pt modelId="{4514FE56-B5D9-40FA-BB6C-B725CA3B021F}" type="sibTrans" cxnId="{2D549BEF-0301-4B4B-B58F-E6BCFDAC6911}">
      <dgm:prSet/>
      <dgm:spPr/>
      <dgm:t>
        <a:bodyPr/>
        <a:lstStyle/>
        <a:p>
          <a:endParaRPr lang="en-US"/>
        </a:p>
      </dgm:t>
    </dgm:pt>
    <dgm:pt modelId="{3AFD62A1-22CF-485B-988A-33E5AEDEDC8C}">
      <dgm:prSet phldrT="[Text]" custT="1"/>
      <dgm:spPr>
        <a:solidFill>
          <a:schemeClr val="accent1">
            <a:lumMod val="40000"/>
            <a:lumOff val="60000"/>
            <a:alpha val="90000"/>
          </a:schemeClr>
        </a:solidFill>
      </dgm:spPr>
      <dgm:t>
        <a:bodyPr/>
        <a:lstStyle/>
        <a:p>
          <a:r>
            <a:rPr lang="en-US" sz="1600" dirty="0" smtClean="0"/>
            <a:t>Span of Service</a:t>
          </a:r>
          <a:endParaRPr lang="en-US" sz="1600" dirty="0"/>
        </a:p>
      </dgm:t>
    </dgm:pt>
    <dgm:pt modelId="{EB3AE898-54D7-4373-A85A-2F60FF8DF95E}" type="parTrans" cxnId="{18349C5A-72E5-4641-8748-B2292E8B992B}">
      <dgm:prSet/>
      <dgm:spPr/>
      <dgm:t>
        <a:bodyPr/>
        <a:lstStyle/>
        <a:p>
          <a:endParaRPr lang="en-US"/>
        </a:p>
      </dgm:t>
    </dgm:pt>
    <dgm:pt modelId="{D97CBBCF-8B11-45BB-8A02-FFD2D89F7D52}" type="sibTrans" cxnId="{18349C5A-72E5-4641-8748-B2292E8B992B}">
      <dgm:prSet/>
      <dgm:spPr/>
      <dgm:t>
        <a:bodyPr/>
        <a:lstStyle/>
        <a:p>
          <a:endParaRPr lang="en-US"/>
        </a:p>
      </dgm:t>
    </dgm:pt>
    <dgm:pt modelId="{512ADFAA-2002-4821-8CB0-D0055D867DFF}" type="pres">
      <dgm:prSet presAssocID="{E4991017-AE6A-4A79-B8EF-3DA7FE59FEF9}" presName="outerComposite" presStyleCnt="0">
        <dgm:presLayoutVars>
          <dgm:chMax val="2"/>
          <dgm:animLvl val="lvl"/>
          <dgm:resizeHandles val="exact"/>
        </dgm:presLayoutVars>
      </dgm:prSet>
      <dgm:spPr/>
      <dgm:t>
        <a:bodyPr/>
        <a:lstStyle/>
        <a:p>
          <a:endParaRPr lang="en-US"/>
        </a:p>
      </dgm:t>
    </dgm:pt>
    <dgm:pt modelId="{16B0A65B-3C58-4639-8344-8DEC4F8ACAA3}" type="pres">
      <dgm:prSet presAssocID="{E4991017-AE6A-4A79-B8EF-3DA7FE59FEF9}" presName="dummyMaxCanvas" presStyleCnt="0"/>
      <dgm:spPr/>
      <dgm:t>
        <a:bodyPr/>
        <a:lstStyle/>
        <a:p>
          <a:endParaRPr lang="en-US"/>
        </a:p>
      </dgm:t>
    </dgm:pt>
    <dgm:pt modelId="{10EC8894-6298-4AAC-AB3E-96C257557FAA}" type="pres">
      <dgm:prSet presAssocID="{E4991017-AE6A-4A79-B8EF-3DA7FE59FEF9}" presName="parentComposite" presStyleCnt="0"/>
      <dgm:spPr/>
      <dgm:t>
        <a:bodyPr/>
        <a:lstStyle/>
        <a:p>
          <a:endParaRPr lang="en-US"/>
        </a:p>
      </dgm:t>
    </dgm:pt>
    <dgm:pt modelId="{ECCD7AF1-1E19-44D9-B5C1-4E16B65132F4}" type="pres">
      <dgm:prSet presAssocID="{E4991017-AE6A-4A79-B8EF-3DA7FE59FEF9}" presName="parent1" presStyleLbl="alignAccFollowNode1" presStyleIdx="0" presStyleCnt="4" custScaleX="219297" custScaleY="143860" custLinFactY="42544" custLinFactNeighborX="-59762" custLinFactNeighborY="100000">
        <dgm:presLayoutVars>
          <dgm:chMax val="4"/>
        </dgm:presLayoutVars>
      </dgm:prSet>
      <dgm:spPr/>
      <dgm:t>
        <a:bodyPr/>
        <a:lstStyle/>
        <a:p>
          <a:endParaRPr lang="en-US"/>
        </a:p>
      </dgm:t>
    </dgm:pt>
    <dgm:pt modelId="{829771FF-AAED-4D79-84C8-7ADEE9846EF3}" type="pres">
      <dgm:prSet presAssocID="{E4991017-AE6A-4A79-B8EF-3DA7FE59FEF9}" presName="parent2" presStyleLbl="alignAccFollowNode1" presStyleIdx="1" presStyleCnt="4" custScaleX="178688" custScaleY="143860" custLinFactY="42544" custLinFactNeighborX="55702" custLinFactNeighborY="100000">
        <dgm:presLayoutVars>
          <dgm:chMax val="4"/>
        </dgm:presLayoutVars>
      </dgm:prSet>
      <dgm:spPr/>
      <dgm:t>
        <a:bodyPr/>
        <a:lstStyle/>
        <a:p>
          <a:endParaRPr lang="en-US"/>
        </a:p>
      </dgm:t>
    </dgm:pt>
    <dgm:pt modelId="{7E1B5CBA-0C6D-4B8C-9F9A-A0775ADFD03D}" type="pres">
      <dgm:prSet presAssocID="{E4991017-AE6A-4A79-B8EF-3DA7FE59FEF9}" presName="childrenComposite" presStyleCnt="0"/>
      <dgm:spPr/>
      <dgm:t>
        <a:bodyPr/>
        <a:lstStyle/>
        <a:p>
          <a:endParaRPr lang="en-US"/>
        </a:p>
      </dgm:t>
    </dgm:pt>
    <dgm:pt modelId="{701D745E-749A-45C3-8FC2-DC99AE470CEE}" type="pres">
      <dgm:prSet presAssocID="{E4991017-AE6A-4A79-B8EF-3DA7FE59FEF9}" presName="dummyMaxCanvas_ChildArea" presStyleCnt="0"/>
      <dgm:spPr/>
      <dgm:t>
        <a:bodyPr/>
        <a:lstStyle/>
        <a:p>
          <a:endParaRPr lang="en-US"/>
        </a:p>
      </dgm:t>
    </dgm:pt>
    <dgm:pt modelId="{D569127F-9FBF-4CDC-8F6B-18BC81BD52E0}" type="pres">
      <dgm:prSet presAssocID="{E4991017-AE6A-4A79-B8EF-3DA7FE59FEF9}" presName="fulcrum" presStyleLbl="alignAccFollowNode1" presStyleIdx="2" presStyleCnt="4" custLinFactY="-28070" custLinFactNeighborX="20761" custLinFactNeighborY="-100000"/>
      <dgm:spPr>
        <a:solidFill>
          <a:schemeClr val="accent1">
            <a:lumMod val="40000"/>
            <a:lumOff val="60000"/>
            <a:alpha val="90000"/>
          </a:schemeClr>
        </a:solidFill>
      </dgm:spPr>
      <dgm:t>
        <a:bodyPr/>
        <a:lstStyle/>
        <a:p>
          <a:endParaRPr lang="en-US"/>
        </a:p>
      </dgm:t>
    </dgm:pt>
    <dgm:pt modelId="{79CFF0D5-EAB0-49E5-BE37-13EE18F89F23}" type="pres">
      <dgm:prSet presAssocID="{E4991017-AE6A-4A79-B8EF-3DA7FE59FEF9}" presName="balance_00" presStyleLbl="alignAccFollowNode1" presStyleIdx="3" presStyleCnt="4" custLinFactY="-156948" custLinFactNeighborX="1267" custLinFactNeighborY="-200000">
        <dgm:presLayoutVars>
          <dgm:bulletEnabled val="1"/>
        </dgm:presLayoutVars>
      </dgm:prSet>
      <dgm:spPr>
        <a:solidFill>
          <a:schemeClr val="accent1">
            <a:lumMod val="40000"/>
            <a:lumOff val="60000"/>
            <a:alpha val="90000"/>
          </a:schemeClr>
        </a:solidFill>
      </dgm:spPr>
      <dgm:t>
        <a:bodyPr/>
        <a:lstStyle/>
        <a:p>
          <a:endParaRPr lang="en-US"/>
        </a:p>
      </dgm:t>
    </dgm:pt>
  </dgm:ptLst>
  <dgm:cxnLst>
    <dgm:cxn modelId="{FFB5BAB7-A456-4302-B542-290F1372622D}" type="presOf" srcId="{3AFD62A1-22CF-485B-988A-33E5AEDEDC8C}" destId="{829771FF-AAED-4D79-84C8-7ADEE9846EF3}" srcOrd="0" destOrd="0" presId="urn:microsoft.com/office/officeart/2005/8/layout/balance1"/>
    <dgm:cxn modelId="{18349C5A-72E5-4641-8748-B2292E8B992B}" srcId="{E4991017-AE6A-4A79-B8EF-3DA7FE59FEF9}" destId="{3AFD62A1-22CF-485B-988A-33E5AEDEDC8C}" srcOrd="1" destOrd="0" parTransId="{EB3AE898-54D7-4373-A85A-2F60FF8DF95E}" sibTransId="{D97CBBCF-8B11-45BB-8A02-FFD2D89F7D52}"/>
    <dgm:cxn modelId="{1753FC00-01F4-45DE-B9A9-76D439C629BA}" type="presOf" srcId="{E4991017-AE6A-4A79-B8EF-3DA7FE59FEF9}" destId="{512ADFAA-2002-4821-8CB0-D0055D867DFF}" srcOrd="0" destOrd="0" presId="urn:microsoft.com/office/officeart/2005/8/layout/balance1"/>
    <dgm:cxn modelId="{976AA34A-41A5-48AD-8BC7-E6AE6E2D4E12}" type="presOf" srcId="{9811FBE1-88FA-446E-9C5F-64110D786F19}" destId="{ECCD7AF1-1E19-44D9-B5C1-4E16B65132F4}" srcOrd="0" destOrd="0" presId="urn:microsoft.com/office/officeart/2005/8/layout/balance1"/>
    <dgm:cxn modelId="{2D549BEF-0301-4B4B-B58F-E6BCFDAC6911}" srcId="{E4991017-AE6A-4A79-B8EF-3DA7FE59FEF9}" destId="{9811FBE1-88FA-446E-9C5F-64110D786F19}" srcOrd="0" destOrd="0" parTransId="{84162650-D4F4-4FC1-9ACF-E0264B86EA5D}" sibTransId="{4514FE56-B5D9-40FA-BB6C-B725CA3B021F}"/>
    <dgm:cxn modelId="{B215DFED-2AC3-43C9-8BB2-F5C841E3B83A}" type="presParOf" srcId="{512ADFAA-2002-4821-8CB0-D0055D867DFF}" destId="{16B0A65B-3C58-4639-8344-8DEC4F8ACAA3}" srcOrd="0" destOrd="0" presId="urn:microsoft.com/office/officeart/2005/8/layout/balance1"/>
    <dgm:cxn modelId="{7974C366-C4A2-4C5C-8E98-378B5A22C352}" type="presParOf" srcId="{512ADFAA-2002-4821-8CB0-D0055D867DFF}" destId="{10EC8894-6298-4AAC-AB3E-96C257557FAA}" srcOrd="1" destOrd="0" presId="urn:microsoft.com/office/officeart/2005/8/layout/balance1"/>
    <dgm:cxn modelId="{82E6C087-8B2A-453C-A997-387EED364274}" type="presParOf" srcId="{10EC8894-6298-4AAC-AB3E-96C257557FAA}" destId="{ECCD7AF1-1E19-44D9-B5C1-4E16B65132F4}" srcOrd="0" destOrd="0" presId="urn:microsoft.com/office/officeart/2005/8/layout/balance1"/>
    <dgm:cxn modelId="{9D86F079-4E1C-4D25-9E42-9F91E9D3FC62}" type="presParOf" srcId="{10EC8894-6298-4AAC-AB3E-96C257557FAA}" destId="{829771FF-AAED-4D79-84C8-7ADEE9846EF3}" srcOrd="1" destOrd="0" presId="urn:microsoft.com/office/officeart/2005/8/layout/balance1"/>
    <dgm:cxn modelId="{C7292E7C-84C9-4BD1-BA3B-0D29D86B27F4}" type="presParOf" srcId="{512ADFAA-2002-4821-8CB0-D0055D867DFF}" destId="{7E1B5CBA-0C6D-4B8C-9F9A-A0775ADFD03D}" srcOrd="2" destOrd="0" presId="urn:microsoft.com/office/officeart/2005/8/layout/balance1"/>
    <dgm:cxn modelId="{120F73CE-A84C-4D2E-962A-56D28DA2D624}" type="presParOf" srcId="{7E1B5CBA-0C6D-4B8C-9F9A-A0775ADFD03D}" destId="{701D745E-749A-45C3-8FC2-DC99AE470CEE}" srcOrd="0" destOrd="0" presId="urn:microsoft.com/office/officeart/2005/8/layout/balance1"/>
    <dgm:cxn modelId="{8ED39851-1FC1-473D-B16D-B3F157EE292A}" type="presParOf" srcId="{7E1B5CBA-0C6D-4B8C-9F9A-A0775ADFD03D}" destId="{D569127F-9FBF-4CDC-8F6B-18BC81BD52E0}" srcOrd="1" destOrd="0" presId="urn:microsoft.com/office/officeart/2005/8/layout/balance1"/>
    <dgm:cxn modelId="{DFC2F311-CCB9-4ADD-95FD-4ECD791D6CE7}" type="presParOf" srcId="{7E1B5CBA-0C6D-4B8C-9F9A-A0775ADFD03D}" destId="{79CFF0D5-EAB0-49E5-BE37-13EE18F89F23}" srcOrd="2"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91017-AE6A-4A79-B8EF-3DA7FE59FEF9}"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en-US"/>
        </a:p>
      </dgm:t>
    </dgm:pt>
    <dgm:pt modelId="{9811FBE1-88FA-446E-9C5F-64110D786F19}">
      <dgm:prSet phldrT="[Text]" custT="1"/>
      <dgm:spPr>
        <a:solidFill>
          <a:schemeClr val="accent1">
            <a:lumMod val="40000"/>
            <a:lumOff val="60000"/>
            <a:alpha val="90000"/>
          </a:schemeClr>
        </a:solidFill>
      </dgm:spPr>
      <dgm:t>
        <a:bodyPr/>
        <a:lstStyle/>
        <a:p>
          <a:r>
            <a:rPr lang="en-US" sz="1600" b="0" dirty="0" smtClean="0"/>
            <a:t>Lifeline coverage</a:t>
          </a:r>
          <a:endParaRPr lang="en-US" sz="1600" b="0" dirty="0"/>
        </a:p>
      </dgm:t>
    </dgm:pt>
    <dgm:pt modelId="{84162650-D4F4-4FC1-9ACF-E0264B86EA5D}" type="parTrans" cxnId="{2D549BEF-0301-4B4B-B58F-E6BCFDAC6911}">
      <dgm:prSet/>
      <dgm:spPr/>
      <dgm:t>
        <a:bodyPr/>
        <a:lstStyle/>
        <a:p>
          <a:endParaRPr lang="en-US"/>
        </a:p>
      </dgm:t>
    </dgm:pt>
    <dgm:pt modelId="{4514FE56-B5D9-40FA-BB6C-B725CA3B021F}" type="sibTrans" cxnId="{2D549BEF-0301-4B4B-B58F-E6BCFDAC6911}">
      <dgm:prSet/>
      <dgm:spPr/>
      <dgm:t>
        <a:bodyPr/>
        <a:lstStyle/>
        <a:p>
          <a:endParaRPr lang="en-US"/>
        </a:p>
      </dgm:t>
    </dgm:pt>
    <dgm:pt modelId="{3AFD62A1-22CF-485B-988A-33E5AEDEDC8C}">
      <dgm:prSet phldrT="[Text]" custT="1"/>
      <dgm:spPr>
        <a:solidFill>
          <a:schemeClr val="accent1">
            <a:lumMod val="40000"/>
            <a:lumOff val="60000"/>
            <a:alpha val="90000"/>
          </a:schemeClr>
        </a:solidFill>
      </dgm:spPr>
      <dgm:t>
        <a:bodyPr/>
        <a:lstStyle/>
        <a:p>
          <a:r>
            <a:rPr lang="en-US" sz="1600" dirty="0" smtClean="0"/>
            <a:t>Schedule Reliability</a:t>
          </a:r>
          <a:endParaRPr lang="en-US" sz="1600" dirty="0"/>
        </a:p>
      </dgm:t>
    </dgm:pt>
    <dgm:pt modelId="{EB3AE898-54D7-4373-A85A-2F60FF8DF95E}" type="parTrans" cxnId="{18349C5A-72E5-4641-8748-B2292E8B992B}">
      <dgm:prSet/>
      <dgm:spPr/>
      <dgm:t>
        <a:bodyPr/>
        <a:lstStyle/>
        <a:p>
          <a:endParaRPr lang="en-US"/>
        </a:p>
      </dgm:t>
    </dgm:pt>
    <dgm:pt modelId="{D97CBBCF-8B11-45BB-8A02-FFD2D89F7D52}" type="sibTrans" cxnId="{18349C5A-72E5-4641-8748-B2292E8B992B}">
      <dgm:prSet/>
      <dgm:spPr/>
      <dgm:t>
        <a:bodyPr/>
        <a:lstStyle/>
        <a:p>
          <a:endParaRPr lang="en-US"/>
        </a:p>
      </dgm:t>
    </dgm:pt>
    <dgm:pt modelId="{512ADFAA-2002-4821-8CB0-D0055D867DFF}" type="pres">
      <dgm:prSet presAssocID="{E4991017-AE6A-4A79-B8EF-3DA7FE59FEF9}" presName="outerComposite" presStyleCnt="0">
        <dgm:presLayoutVars>
          <dgm:chMax val="2"/>
          <dgm:animLvl val="lvl"/>
          <dgm:resizeHandles val="exact"/>
        </dgm:presLayoutVars>
      </dgm:prSet>
      <dgm:spPr/>
      <dgm:t>
        <a:bodyPr/>
        <a:lstStyle/>
        <a:p>
          <a:endParaRPr lang="en-US"/>
        </a:p>
      </dgm:t>
    </dgm:pt>
    <dgm:pt modelId="{16B0A65B-3C58-4639-8344-8DEC4F8ACAA3}" type="pres">
      <dgm:prSet presAssocID="{E4991017-AE6A-4A79-B8EF-3DA7FE59FEF9}" presName="dummyMaxCanvas" presStyleCnt="0"/>
      <dgm:spPr/>
      <dgm:t>
        <a:bodyPr/>
        <a:lstStyle/>
        <a:p>
          <a:endParaRPr lang="en-US"/>
        </a:p>
      </dgm:t>
    </dgm:pt>
    <dgm:pt modelId="{10EC8894-6298-4AAC-AB3E-96C257557FAA}" type="pres">
      <dgm:prSet presAssocID="{E4991017-AE6A-4A79-B8EF-3DA7FE59FEF9}" presName="parentComposite" presStyleCnt="0"/>
      <dgm:spPr/>
      <dgm:t>
        <a:bodyPr/>
        <a:lstStyle/>
        <a:p>
          <a:endParaRPr lang="en-US"/>
        </a:p>
      </dgm:t>
    </dgm:pt>
    <dgm:pt modelId="{ECCD7AF1-1E19-44D9-B5C1-4E16B65132F4}" type="pres">
      <dgm:prSet presAssocID="{E4991017-AE6A-4A79-B8EF-3DA7FE59FEF9}" presName="parent1" presStyleLbl="alignAccFollowNode1" presStyleIdx="0" presStyleCnt="4" custScaleX="158382" custScaleY="143860" custLinFactY="42544" custLinFactNeighborX="-56717" custLinFactNeighborY="100000">
        <dgm:presLayoutVars>
          <dgm:chMax val="4"/>
        </dgm:presLayoutVars>
      </dgm:prSet>
      <dgm:spPr/>
      <dgm:t>
        <a:bodyPr/>
        <a:lstStyle/>
        <a:p>
          <a:endParaRPr lang="en-US"/>
        </a:p>
      </dgm:t>
    </dgm:pt>
    <dgm:pt modelId="{829771FF-AAED-4D79-84C8-7ADEE9846EF3}" type="pres">
      <dgm:prSet presAssocID="{E4991017-AE6A-4A79-B8EF-3DA7FE59FEF9}" presName="parent2" presStyleLbl="alignAccFollowNode1" presStyleIdx="1" presStyleCnt="4" custScaleX="221329" custScaleY="143860" custLinFactY="42544" custLinFactNeighborX="61794" custLinFactNeighborY="100000">
        <dgm:presLayoutVars>
          <dgm:chMax val="4"/>
        </dgm:presLayoutVars>
      </dgm:prSet>
      <dgm:spPr/>
      <dgm:t>
        <a:bodyPr/>
        <a:lstStyle/>
        <a:p>
          <a:endParaRPr lang="en-US"/>
        </a:p>
      </dgm:t>
    </dgm:pt>
    <dgm:pt modelId="{7E1B5CBA-0C6D-4B8C-9F9A-A0775ADFD03D}" type="pres">
      <dgm:prSet presAssocID="{E4991017-AE6A-4A79-B8EF-3DA7FE59FEF9}" presName="childrenComposite" presStyleCnt="0"/>
      <dgm:spPr/>
      <dgm:t>
        <a:bodyPr/>
        <a:lstStyle/>
        <a:p>
          <a:endParaRPr lang="en-US"/>
        </a:p>
      </dgm:t>
    </dgm:pt>
    <dgm:pt modelId="{701D745E-749A-45C3-8FC2-DC99AE470CEE}" type="pres">
      <dgm:prSet presAssocID="{E4991017-AE6A-4A79-B8EF-3DA7FE59FEF9}" presName="dummyMaxCanvas_ChildArea" presStyleCnt="0"/>
      <dgm:spPr/>
      <dgm:t>
        <a:bodyPr/>
        <a:lstStyle/>
        <a:p>
          <a:endParaRPr lang="en-US"/>
        </a:p>
      </dgm:t>
    </dgm:pt>
    <dgm:pt modelId="{D569127F-9FBF-4CDC-8F6B-18BC81BD52E0}" type="pres">
      <dgm:prSet presAssocID="{E4991017-AE6A-4A79-B8EF-3DA7FE59FEF9}" presName="fulcrum" presStyleLbl="alignAccFollowNode1" presStyleIdx="2" presStyleCnt="4" custLinFactY="-28070" custLinFactNeighborX="20761" custLinFactNeighborY="-100000"/>
      <dgm:spPr>
        <a:solidFill>
          <a:schemeClr val="accent1">
            <a:lumMod val="40000"/>
            <a:lumOff val="60000"/>
            <a:alpha val="90000"/>
          </a:schemeClr>
        </a:solidFill>
      </dgm:spPr>
      <dgm:t>
        <a:bodyPr/>
        <a:lstStyle/>
        <a:p>
          <a:endParaRPr lang="en-US"/>
        </a:p>
      </dgm:t>
    </dgm:pt>
    <dgm:pt modelId="{79CFF0D5-EAB0-49E5-BE37-13EE18F89F23}" type="pres">
      <dgm:prSet presAssocID="{E4991017-AE6A-4A79-B8EF-3DA7FE59FEF9}" presName="balance_00" presStyleLbl="alignAccFollowNode1" presStyleIdx="3" presStyleCnt="4" custLinFactY="-156948" custLinFactNeighborX="1267" custLinFactNeighborY="-200000">
        <dgm:presLayoutVars>
          <dgm:bulletEnabled val="1"/>
        </dgm:presLayoutVars>
      </dgm:prSet>
      <dgm:spPr>
        <a:solidFill>
          <a:schemeClr val="accent1">
            <a:lumMod val="40000"/>
            <a:lumOff val="60000"/>
            <a:alpha val="90000"/>
          </a:schemeClr>
        </a:solidFill>
      </dgm:spPr>
      <dgm:t>
        <a:bodyPr/>
        <a:lstStyle/>
        <a:p>
          <a:endParaRPr lang="en-US"/>
        </a:p>
      </dgm:t>
    </dgm:pt>
  </dgm:ptLst>
  <dgm:cxnLst>
    <dgm:cxn modelId="{C2CB0060-4099-4B08-B311-D67A209E55D5}" type="presOf" srcId="{E4991017-AE6A-4A79-B8EF-3DA7FE59FEF9}" destId="{512ADFAA-2002-4821-8CB0-D0055D867DFF}" srcOrd="0" destOrd="0" presId="urn:microsoft.com/office/officeart/2005/8/layout/balance1"/>
    <dgm:cxn modelId="{D61BB3EC-75D2-4301-BC9F-B219FF3A72A5}" type="presOf" srcId="{9811FBE1-88FA-446E-9C5F-64110D786F19}" destId="{ECCD7AF1-1E19-44D9-B5C1-4E16B65132F4}" srcOrd="0" destOrd="0" presId="urn:microsoft.com/office/officeart/2005/8/layout/balance1"/>
    <dgm:cxn modelId="{A9236B74-B370-4DDC-83E6-2124276BA588}" type="presOf" srcId="{3AFD62A1-22CF-485B-988A-33E5AEDEDC8C}" destId="{829771FF-AAED-4D79-84C8-7ADEE9846EF3}" srcOrd="0" destOrd="0" presId="urn:microsoft.com/office/officeart/2005/8/layout/balance1"/>
    <dgm:cxn modelId="{18349C5A-72E5-4641-8748-B2292E8B992B}" srcId="{E4991017-AE6A-4A79-B8EF-3DA7FE59FEF9}" destId="{3AFD62A1-22CF-485B-988A-33E5AEDEDC8C}" srcOrd="1" destOrd="0" parTransId="{EB3AE898-54D7-4373-A85A-2F60FF8DF95E}" sibTransId="{D97CBBCF-8B11-45BB-8A02-FFD2D89F7D52}"/>
    <dgm:cxn modelId="{2D549BEF-0301-4B4B-B58F-E6BCFDAC6911}" srcId="{E4991017-AE6A-4A79-B8EF-3DA7FE59FEF9}" destId="{9811FBE1-88FA-446E-9C5F-64110D786F19}" srcOrd="0" destOrd="0" parTransId="{84162650-D4F4-4FC1-9ACF-E0264B86EA5D}" sibTransId="{4514FE56-B5D9-40FA-BB6C-B725CA3B021F}"/>
    <dgm:cxn modelId="{4B3E6127-55E6-4106-9D94-D1A791FE3B78}" type="presParOf" srcId="{512ADFAA-2002-4821-8CB0-D0055D867DFF}" destId="{16B0A65B-3C58-4639-8344-8DEC4F8ACAA3}" srcOrd="0" destOrd="0" presId="urn:microsoft.com/office/officeart/2005/8/layout/balance1"/>
    <dgm:cxn modelId="{69197E66-AF68-4C41-BE3A-4F683BF79AB1}" type="presParOf" srcId="{512ADFAA-2002-4821-8CB0-D0055D867DFF}" destId="{10EC8894-6298-4AAC-AB3E-96C257557FAA}" srcOrd="1" destOrd="0" presId="urn:microsoft.com/office/officeart/2005/8/layout/balance1"/>
    <dgm:cxn modelId="{F5BB3F8C-719E-4466-B4A4-BAAA6C7B2B0C}" type="presParOf" srcId="{10EC8894-6298-4AAC-AB3E-96C257557FAA}" destId="{ECCD7AF1-1E19-44D9-B5C1-4E16B65132F4}" srcOrd="0" destOrd="0" presId="urn:microsoft.com/office/officeart/2005/8/layout/balance1"/>
    <dgm:cxn modelId="{456504B9-A88D-4D33-9749-DFDCC5ADC78E}" type="presParOf" srcId="{10EC8894-6298-4AAC-AB3E-96C257557FAA}" destId="{829771FF-AAED-4D79-84C8-7ADEE9846EF3}" srcOrd="1" destOrd="0" presId="urn:microsoft.com/office/officeart/2005/8/layout/balance1"/>
    <dgm:cxn modelId="{00DD1786-923F-4379-B8BF-034D00BE6757}" type="presParOf" srcId="{512ADFAA-2002-4821-8CB0-D0055D867DFF}" destId="{7E1B5CBA-0C6D-4B8C-9F9A-A0775ADFD03D}" srcOrd="2" destOrd="0" presId="urn:microsoft.com/office/officeart/2005/8/layout/balance1"/>
    <dgm:cxn modelId="{AEAF0579-831F-4AF3-ABDF-4D8162084228}" type="presParOf" srcId="{7E1B5CBA-0C6D-4B8C-9F9A-A0775ADFD03D}" destId="{701D745E-749A-45C3-8FC2-DC99AE470CEE}" srcOrd="0" destOrd="0" presId="urn:microsoft.com/office/officeart/2005/8/layout/balance1"/>
    <dgm:cxn modelId="{C5A9A024-48A2-4E04-B3E8-4BA4DE0F8F3D}" type="presParOf" srcId="{7E1B5CBA-0C6D-4B8C-9F9A-A0775ADFD03D}" destId="{D569127F-9FBF-4CDC-8F6B-18BC81BD52E0}" srcOrd="1" destOrd="0" presId="urn:microsoft.com/office/officeart/2005/8/layout/balance1"/>
    <dgm:cxn modelId="{2813ADE0-2BA4-4B8A-985C-0D24F19B1F11}" type="presParOf" srcId="{7E1B5CBA-0C6D-4B8C-9F9A-A0775ADFD03D}" destId="{79CFF0D5-EAB0-49E5-BE37-13EE18F89F23}" srcOrd="2" destOrd="0" presId="urn:microsoft.com/office/officeart/2005/8/layout/balance1"/>
  </dgm:cxnLst>
  <dgm:bg/>
  <dgm:whole>
    <a:ln>
      <a:solidFill>
        <a:schemeClr val="tx1"/>
      </a:solidFill>
    </a:ln>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187928-10EE-4290-B042-5361E943D04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43F3394-7A54-4D31-BB0E-BE56E7BC4142}">
      <dgm:prSet phldrT="[Text]"/>
      <dgm:spPr/>
      <dgm:t>
        <a:bodyPr/>
        <a:lstStyle/>
        <a:p>
          <a:r>
            <a:rPr lang="en-US" dirty="0" smtClean="0"/>
            <a:t>Service Plan</a:t>
          </a:r>
        </a:p>
      </dgm:t>
    </dgm:pt>
    <dgm:pt modelId="{18F21183-5EA6-4553-92B4-9A39613D56C4}" type="parTrans" cxnId="{7FC5E61B-FC41-4D84-9F95-CC3261D27813}">
      <dgm:prSet/>
      <dgm:spPr/>
      <dgm:t>
        <a:bodyPr/>
        <a:lstStyle/>
        <a:p>
          <a:endParaRPr lang="en-US"/>
        </a:p>
      </dgm:t>
    </dgm:pt>
    <dgm:pt modelId="{A5D43199-BF29-44E4-B9F2-962C27A51C6A}" type="sibTrans" cxnId="{7FC5E61B-FC41-4D84-9F95-CC3261D27813}">
      <dgm:prSet/>
      <dgm:spPr/>
      <dgm:t>
        <a:bodyPr/>
        <a:lstStyle/>
        <a:p>
          <a:endParaRPr lang="en-US"/>
        </a:p>
      </dgm:t>
    </dgm:pt>
    <dgm:pt modelId="{6A9C6369-BFF9-4164-B0FC-034CFE2DA482}">
      <dgm:prSet phldrT="[Text]"/>
      <dgm:spPr/>
      <dgm:t>
        <a:bodyPr/>
        <a:lstStyle/>
        <a:p>
          <a:r>
            <a:rPr lang="en-US" dirty="0" smtClean="0"/>
            <a:t>Demand</a:t>
          </a:r>
          <a:endParaRPr lang="en-US" dirty="0"/>
        </a:p>
      </dgm:t>
    </dgm:pt>
    <dgm:pt modelId="{4830E89B-8CBD-4CFE-B2ED-CDA410861090}" type="parTrans" cxnId="{798D4FBC-A605-4CC0-8B98-C74203B4C3C8}">
      <dgm:prSet/>
      <dgm:spPr/>
      <dgm:t>
        <a:bodyPr/>
        <a:lstStyle/>
        <a:p>
          <a:endParaRPr lang="en-US"/>
        </a:p>
      </dgm:t>
    </dgm:pt>
    <dgm:pt modelId="{53866AD1-74B3-4479-88A9-D27611750DF7}" type="sibTrans" cxnId="{798D4FBC-A605-4CC0-8B98-C74203B4C3C8}">
      <dgm:prSet/>
      <dgm:spPr/>
      <dgm:t>
        <a:bodyPr/>
        <a:lstStyle/>
        <a:p>
          <a:endParaRPr lang="en-US"/>
        </a:p>
      </dgm:t>
    </dgm:pt>
    <dgm:pt modelId="{B3ACACCC-D009-4102-BD20-AA395D22F099}">
      <dgm:prSet phldrT="[Text]"/>
      <dgm:spPr/>
      <dgm:t>
        <a:bodyPr/>
        <a:lstStyle/>
        <a:p>
          <a:r>
            <a:rPr lang="en-US" dirty="0" smtClean="0"/>
            <a:t>Connections</a:t>
          </a:r>
          <a:endParaRPr lang="en-US" dirty="0"/>
        </a:p>
      </dgm:t>
    </dgm:pt>
    <dgm:pt modelId="{7EB51441-E8FC-4F87-9550-1917B8740A71}" type="parTrans" cxnId="{A2D340BC-100D-4485-AEC6-2C33DE80825B}">
      <dgm:prSet/>
      <dgm:spPr/>
      <dgm:t>
        <a:bodyPr/>
        <a:lstStyle/>
        <a:p>
          <a:endParaRPr lang="en-US"/>
        </a:p>
      </dgm:t>
    </dgm:pt>
    <dgm:pt modelId="{B29F2257-1392-4534-AF35-068F8ED286E2}" type="sibTrans" cxnId="{A2D340BC-100D-4485-AEC6-2C33DE80825B}">
      <dgm:prSet/>
      <dgm:spPr/>
      <dgm:t>
        <a:bodyPr/>
        <a:lstStyle/>
        <a:p>
          <a:endParaRPr lang="en-US"/>
        </a:p>
      </dgm:t>
    </dgm:pt>
    <dgm:pt modelId="{0D3E8824-DA18-4111-A1FD-F2557EF999E7}">
      <dgm:prSet phldrT="[Text]"/>
      <dgm:spPr/>
      <dgm:t>
        <a:bodyPr/>
        <a:lstStyle/>
        <a:p>
          <a:r>
            <a:rPr lang="en-US" dirty="0" smtClean="0"/>
            <a:t>Productivity</a:t>
          </a:r>
          <a:endParaRPr lang="en-US" dirty="0"/>
        </a:p>
      </dgm:t>
    </dgm:pt>
    <dgm:pt modelId="{E56A47F7-B711-4076-94B0-E5C193A2672A}" type="parTrans" cxnId="{869F9CE3-DCB8-4399-9328-C4CA9B3F152D}">
      <dgm:prSet/>
      <dgm:spPr/>
      <dgm:t>
        <a:bodyPr/>
        <a:lstStyle/>
        <a:p>
          <a:endParaRPr lang="en-US"/>
        </a:p>
      </dgm:t>
    </dgm:pt>
    <dgm:pt modelId="{688D3A59-95D7-453C-B531-940D4B5B2BDF}" type="sibTrans" cxnId="{869F9CE3-DCB8-4399-9328-C4CA9B3F152D}">
      <dgm:prSet/>
      <dgm:spPr/>
      <dgm:t>
        <a:bodyPr/>
        <a:lstStyle/>
        <a:p>
          <a:endParaRPr lang="en-US"/>
        </a:p>
      </dgm:t>
    </dgm:pt>
    <dgm:pt modelId="{36E4E150-FD0C-4CA3-910E-63AD00963359}">
      <dgm:prSet phldrT="[Text]" phldr="1" custRadScaleRad="99367" custRadScaleInc="425"/>
      <dgm:spPr/>
      <dgm:t>
        <a:bodyPr/>
        <a:lstStyle/>
        <a:p>
          <a:endParaRPr lang="en-US" dirty="0"/>
        </a:p>
      </dgm:t>
    </dgm:pt>
    <dgm:pt modelId="{D096338E-3B81-48FE-BE3E-FD9A3E47E352}" type="parTrans" cxnId="{6BDD2611-DA93-4125-B223-93DCF41A8F44}">
      <dgm:prSet/>
      <dgm:spPr/>
      <dgm:t>
        <a:bodyPr/>
        <a:lstStyle/>
        <a:p>
          <a:endParaRPr lang="en-US"/>
        </a:p>
      </dgm:t>
    </dgm:pt>
    <dgm:pt modelId="{D16EB010-6B96-40A2-A2A6-E4A7E1BCDABB}" type="sibTrans" cxnId="{6BDD2611-DA93-4125-B223-93DCF41A8F44}">
      <dgm:prSet/>
      <dgm:spPr/>
      <dgm:t>
        <a:bodyPr/>
        <a:lstStyle/>
        <a:p>
          <a:endParaRPr lang="en-US"/>
        </a:p>
      </dgm:t>
    </dgm:pt>
    <dgm:pt modelId="{02C105C9-3C19-446B-A2ED-1542A95BB4A3}">
      <dgm:prSet phldrT="[Text]" phldr="1" custRadScaleRad="100329" custRadScaleInc="-84275"/>
      <dgm:spPr/>
      <dgm:t>
        <a:bodyPr/>
        <a:lstStyle/>
        <a:p>
          <a:endParaRPr lang="en-US" dirty="0"/>
        </a:p>
      </dgm:t>
    </dgm:pt>
    <dgm:pt modelId="{BACA823F-68ED-4B30-9394-1A0250472BBF}" type="parTrans" cxnId="{07DCAA62-E15F-45D2-9564-EF932736106E}">
      <dgm:prSet/>
      <dgm:spPr/>
      <dgm:t>
        <a:bodyPr/>
        <a:lstStyle/>
        <a:p>
          <a:endParaRPr lang="en-US"/>
        </a:p>
      </dgm:t>
    </dgm:pt>
    <dgm:pt modelId="{E2867A65-6D1B-4BEC-93F6-D6EDFA24BC9B}" type="sibTrans" cxnId="{07DCAA62-E15F-45D2-9564-EF932736106E}">
      <dgm:prSet/>
      <dgm:spPr/>
      <dgm:t>
        <a:bodyPr/>
        <a:lstStyle/>
        <a:p>
          <a:endParaRPr lang="en-US"/>
        </a:p>
      </dgm:t>
    </dgm:pt>
    <dgm:pt modelId="{AA567ED3-281C-4815-8C52-7CD0ADFD61CB}">
      <dgm:prSet phldrT="[Text]" phldr="1" custRadScaleRad="100329" custRadScaleInc="-84275"/>
      <dgm:spPr/>
      <dgm:t>
        <a:bodyPr/>
        <a:lstStyle/>
        <a:p>
          <a:endParaRPr lang="en-US" dirty="0"/>
        </a:p>
      </dgm:t>
    </dgm:pt>
    <dgm:pt modelId="{D62A3F7D-B654-411C-90E2-EB99617AB927}" type="parTrans" cxnId="{3B3E1689-2498-49E8-ADD4-77C595AE02B1}">
      <dgm:prSet/>
      <dgm:spPr/>
      <dgm:t>
        <a:bodyPr/>
        <a:lstStyle/>
        <a:p>
          <a:endParaRPr lang="en-US"/>
        </a:p>
      </dgm:t>
    </dgm:pt>
    <dgm:pt modelId="{77A09F6B-673E-43A9-83FC-048634B67F16}" type="sibTrans" cxnId="{3B3E1689-2498-49E8-ADD4-77C595AE02B1}">
      <dgm:prSet/>
      <dgm:spPr/>
      <dgm:t>
        <a:bodyPr/>
        <a:lstStyle/>
        <a:p>
          <a:endParaRPr lang="en-US"/>
        </a:p>
      </dgm:t>
    </dgm:pt>
    <dgm:pt modelId="{2222BB9D-6F70-4C3E-A4F9-3D71854566AD}">
      <dgm:prSet/>
      <dgm:spPr/>
      <dgm:t>
        <a:bodyPr/>
        <a:lstStyle/>
        <a:p>
          <a:r>
            <a:rPr lang="en-US" dirty="0" smtClean="0"/>
            <a:t>Equity</a:t>
          </a:r>
          <a:endParaRPr lang="en-US" dirty="0"/>
        </a:p>
      </dgm:t>
    </dgm:pt>
    <dgm:pt modelId="{E8B6967F-94C4-4973-A229-2C129E7AF663}" type="parTrans" cxnId="{A74F25F9-4598-4904-A8B6-8B14CF868274}">
      <dgm:prSet/>
      <dgm:spPr/>
      <dgm:t>
        <a:bodyPr/>
        <a:lstStyle/>
        <a:p>
          <a:endParaRPr lang="en-US"/>
        </a:p>
      </dgm:t>
    </dgm:pt>
    <dgm:pt modelId="{8C8DE84F-2396-4C6A-98E5-D47968A39434}" type="sibTrans" cxnId="{A74F25F9-4598-4904-A8B6-8B14CF868274}">
      <dgm:prSet/>
      <dgm:spPr/>
      <dgm:t>
        <a:bodyPr/>
        <a:lstStyle/>
        <a:p>
          <a:endParaRPr lang="en-US"/>
        </a:p>
      </dgm:t>
    </dgm:pt>
    <dgm:pt modelId="{B9102869-B046-48C9-9174-2A543E4554A4}">
      <dgm:prSet/>
      <dgm:spPr/>
      <dgm:t>
        <a:bodyPr/>
        <a:lstStyle/>
        <a:p>
          <a:r>
            <a:rPr lang="en-US" dirty="0" smtClean="0"/>
            <a:t>Growth</a:t>
          </a:r>
          <a:endParaRPr lang="en-US" dirty="0"/>
        </a:p>
      </dgm:t>
    </dgm:pt>
    <dgm:pt modelId="{4B2FE180-9827-4BFE-89AD-921D18B48100}" type="parTrans" cxnId="{76147E9D-AD96-4E66-AE4E-2AAEB86F6564}">
      <dgm:prSet/>
      <dgm:spPr/>
      <dgm:t>
        <a:bodyPr/>
        <a:lstStyle/>
        <a:p>
          <a:endParaRPr lang="en-US"/>
        </a:p>
      </dgm:t>
    </dgm:pt>
    <dgm:pt modelId="{A5781AFD-BAEA-42A0-9DC2-68A4F4A5D0BD}" type="sibTrans" cxnId="{76147E9D-AD96-4E66-AE4E-2AAEB86F6564}">
      <dgm:prSet/>
      <dgm:spPr/>
      <dgm:t>
        <a:bodyPr/>
        <a:lstStyle/>
        <a:p>
          <a:endParaRPr lang="en-US"/>
        </a:p>
      </dgm:t>
    </dgm:pt>
    <dgm:pt modelId="{3B8EA11A-BA3E-49D3-9F7C-DA4872AB225A}">
      <dgm:prSet/>
      <dgm:spPr/>
      <dgm:t>
        <a:bodyPr/>
        <a:lstStyle/>
        <a:p>
          <a:r>
            <a:rPr lang="en-US" dirty="0" smtClean="0"/>
            <a:t>Operations</a:t>
          </a:r>
          <a:endParaRPr lang="en-US" dirty="0"/>
        </a:p>
      </dgm:t>
    </dgm:pt>
    <dgm:pt modelId="{87818336-8D2F-4F7B-8C69-8BC3A3012CAF}" type="parTrans" cxnId="{3417D519-FB6F-45A8-9BC0-9615812F618E}">
      <dgm:prSet/>
      <dgm:spPr/>
      <dgm:t>
        <a:bodyPr/>
        <a:lstStyle/>
        <a:p>
          <a:endParaRPr lang="en-US"/>
        </a:p>
      </dgm:t>
    </dgm:pt>
    <dgm:pt modelId="{BDBAA643-F9AB-429A-88F7-06C43F9B8BD5}" type="sibTrans" cxnId="{3417D519-FB6F-45A8-9BC0-9615812F618E}">
      <dgm:prSet/>
      <dgm:spPr/>
      <dgm:t>
        <a:bodyPr/>
        <a:lstStyle/>
        <a:p>
          <a:endParaRPr lang="en-US"/>
        </a:p>
      </dgm:t>
    </dgm:pt>
    <dgm:pt modelId="{C8147BCD-46AB-462A-86EB-A7E7FB7175DA}">
      <dgm:prSet/>
      <dgm:spPr/>
      <dgm:t>
        <a:bodyPr/>
        <a:lstStyle/>
        <a:p>
          <a:r>
            <a:rPr lang="en-US" dirty="0" smtClean="0"/>
            <a:t>Bus Availability</a:t>
          </a:r>
          <a:endParaRPr lang="en-US" dirty="0"/>
        </a:p>
      </dgm:t>
    </dgm:pt>
    <dgm:pt modelId="{E45CA33D-AB35-4434-A426-FEFFBD1AC6A7}" type="parTrans" cxnId="{049811C5-A346-401B-B994-7382A2DB6594}">
      <dgm:prSet/>
      <dgm:spPr/>
      <dgm:t>
        <a:bodyPr/>
        <a:lstStyle/>
        <a:p>
          <a:endParaRPr lang="en-US"/>
        </a:p>
      </dgm:t>
    </dgm:pt>
    <dgm:pt modelId="{5A8FA759-DD4F-44D0-926D-0D7E25980343}" type="sibTrans" cxnId="{049811C5-A346-401B-B994-7382A2DB6594}">
      <dgm:prSet/>
      <dgm:spPr/>
      <dgm:t>
        <a:bodyPr/>
        <a:lstStyle/>
        <a:p>
          <a:endParaRPr lang="en-US"/>
        </a:p>
      </dgm:t>
    </dgm:pt>
    <dgm:pt modelId="{E273EC0A-5016-420A-91EC-4D258D8EDDE2}" type="pres">
      <dgm:prSet presAssocID="{67187928-10EE-4290-B042-5361E943D040}" presName="cycle" presStyleCnt="0">
        <dgm:presLayoutVars>
          <dgm:chMax val="1"/>
          <dgm:dir/>
          <dgm:animLvl val="ctr"/>
          <dgm:resizeHandles val="exact"/>
        </dgm:presLayoutVars>
      </dgm:prSet>
      <dgm:spPr/>
      <dgm:t>
        <a:bodyPr/>
        <a:lstStyle/>
        <a:p>
          <a:endParaRPr lang="en-US"/>
        </a:p>
      </dgm:t>
    </dgm:pt>
    <dgm:pt modelId="{1621DF1E-4055-43A7-9D79-7EF072BC29D0}" type="pres">
      <dgm:prSet presAssocID="{B43F3394-7A54-4D31-BB0E-BE56E7BC4142}" presName="centerShape" presStyleLbl="node0" presStyleIdx="0" presStyleCnt="1"/>
      <dgm:spPr/>
      <dgm:t>
        <a:bodyPr/>
        <a:lstStyle/>
        <a:p>
          <a:endParaRPr lang="en-US"/>
        </a:p>
      </dgm:t>
    </dgm:pt>
    <dgm:pt modelId="{2633FFB3-59F1-40B7-8588-6A9BDFE2227F}" type="pres">
      <dgm:prSet presAssocID="{4830E89B-8CBD-4CFE-B2ED-CDA410861090}" presName="parTrans" presStyleLbl="bgSibTrans2D1" presStyleIdx="0" presStyleCnt="7"/>
      <dgm:spPr/>
      <dgm:t>
        <a:bodyPr/>
        <a:lstStyle/>
        <a:p>
          <a:endParaRPr lang="en-US"/>
        </a:p>
      </dgm:t>
    </dgm:pt>
    <dgm:pt modelId="{BAD1552D-4BCE-4A67-AE92-82DD5C6D252B}" type="pres">
      <dgm:prSet presAssocID="{6A9C6369-BFF9-4164-B0FC-034CFE2DA482}" presName="node" presStyleLbl="node1" presStyleIdx="0" presStyleCnt="7" custRadScaleRad="96915" custRadScaleInc="348513">
        <dgm:presLayoutVars>
          <dgm:bulletEnabled val="1"/>
        </dgm:presLayoutVars>
      </dgm:prSet>
      <dgm:spPr/>
      <dgm:t>
        <a:bodyPr/>
        <a:lstStyle/>
        <a:p>
          <a:endParaRPr lang="en-US"/>
        </a:p>
      </dgm:t>
    </dgm:pt>
    <dgm:pt modelId="{1F7B5A93-0949-4FE3-B08C-43726BB8B22F}" type="pres">
      <dgm:prSet presAssocID="{E45CA33D-AB35-4434-A426-FEFFBD1AC6A7}" presName="parTrans" presStyleLbl="bgSibTrans2D1" presStyleIdx="1" presStyleCnt="7"/>
      <dgm:spPr/>
      <dgm:t>
        <a:bodyPr/>
        <a:lstStyle/>
        <a:p>
          <a:endParaRPr lang="en-US"/>
        </a:p>
      </dgm:t>
    </dgm:pt>
    <dgm:pt modelId="{DCE0D64B-DF7D-434B-8BBB-F74C5097696E}" type="pres">
      <dgm:prSet presAssocID="{C8147BCD-46AB-462A-86EB-A7E7FB7175DA}" presName="node" presStyleLbl="node1" presStyleIdx="1" presStyleCnt="7" custRadScaleRad="121116" custRadScaleInc="555888">
        <dgm:presLayoutVars>
          <dgm:bulletEnabled val="1"/>
        </dgm:presLayoutVars>
      </dgm:prSet>
      <dgm:spPr/>
      <dgm:t>
        <a:bodyPr/>
        <a:lstStyle/>
        <a:p>
          <a:endParaRPr lang="en-US"/>
        </a:p>
      </dgm:t>
    </dgm:pt>
    <dgm:pt modelId="{8CA759C2-843D-4A08-AAB0-30EF68DEAF7A}" type="pres">
      <dgm:prSet presAssocID="{87818336-8D2F-4F7B-8C69-8BC3A3012CAF}" presName="parTrans" presStyleLbl="bgSibTrans2D1" presStyleIdx="2" presStyleCnt="7"/>
      <dgm:spPr/>
      <dgm:t>
        <a:bodyPr/>
        <a:lstStyle/>
        <a:p>
          <a:endParaRPr lang="en-US"/>
        </a:p>
      </dgm:t>
    </dgm:pt>
    <dgm:pt modelId="{F001A669-8B6C-40B0-BE0D-489A129679BC}" type="pres">
      <dgm:prSet presAssocID="{3B8EA11A-BA3E-49D3-9F7C-DA4872AB225A}" presName="node" presStyleLbl="node1" presStyleIdx="2" presStyleCnt="7" custRadScaleRad="119866" custRadScaleInc="344373">
        <dgm:presLayoutVars>
          <dgm:bulletEnabled val="1"/>
        </dgm:presLayoutVars>
      </dgm:prSet>
      <dgm:spPr/>
      <dgm:t>
        <a:bodyPr/>
        <a:lstStyle/>
        <a:p>
          <a:endParaRPr lang="en-US"/>
        </a:p>
      </dgm:t>
    </dgm:pt>
    <dgm:pt modelId="{97E86161-F91E-4C6B-ACA9-9469540F2BF1}" type="pres">
      <dgm:prSet presAssocID="{E8B6967F-94C4-4973-A229-2C129E7AF663}" presName="parTrans" presStyleLbl="bgSibTrans2D1" presStyleIdx="3" presStyleCnt="7"/>
      <dgm:spPr/>
      <dgm:t>
        <a:bodyPr/>
        <a:lstStyle/>
        <a:p>
          <a:endParaRPr lang="en-US"/>
        </a:p>
      </dgm:t>
    </dgm:pt>
    <dgm:pt modelId="{BB5A36DF-13AC-4A8E-A071-D3E6CB2D70B8}" type="pres">
      <dgm:prSet presAssocID="{2222BB9D-6F70-4C3E-A4F9-3D71854566AD}" presName="node" presStyleLbl="node1" presStyleIdx="3" presStyleCnt="7" custRadScaleRad="117820" custRadScaleInc="-326256">
        <dgm:presLayoutVars>
          <dgm:bulletEnabled val="1"/>
        </dgm:presLayoutVars>
      </dgm:prSet>
      <dgm:spPr/>
      <dgm:t>
        <a:bodyPr/>
        <a:lstStyle/>
        <a:p>
          <a:endParaRPr lang="en-US"/>
        </a:p>
      </dgm:t>
    </dgm:pt>
    <dgm:pt modelId="{B290B6E2-CF47-4B19-AD77-7A076A4B7FA2}" type="pres">
      <dgm:prSet presAssocID="{4B2FE180-9827-4BFE-89AD-921D18B48100}" presName="parTrans" presStyleLbl="bgSibTrans2D1" presStyleIdx="4" presStyleCnt="7"/>
      <dgm:spPr/>
      <dgm:t>
        <a:bodyPr/>
        <a:lstStyle/>
        <a:p>
          <a:endParaRPr lang="en-US"/>
        </a:p>
      </dgm:t>
    </dgm:pt>
    <dgm:pt modelId="{7D298EA5-0B3A-4765-9848-E2EA9CA60DFB}" type="pres">
      <dgm:prSet presAssocID="{B9102869-B046-48C9-9174-2A543E4554A4}" presName="node" presStyleLbl="node1" presStyleIdx="4" presStyleCnt="7" custRadScaleRad="105526" custRadScaleInc="-236363">
        <dgm:presLayoutVars>
          <dgm:bulletEnabled val="1"/>
        </dgm:presLayoutVars>
      </dgm:prSet>
      <dgm:spPr/>
      <dgm:t>
        <a:bodyPr/>
        <a:lstStyle/>
        <a:p>
          <a:endParaRPr lang="en-US"/>
        </a:p>
      </dgm:t>
    </dgm:pt>
    <dgm:pt modelId="{29C2DC03-AFDE-4CEE-A686-AB294F63F6DF}" type="pres">
      <dgm:prSet presAssocID="{7EB51441-E8FC-4F87-9550-1917B8740A71}" presName="parTrans" presStyleLbl="bgSibTrans2D1" presStyleIdx="5" presStyleCnt="7"/>
      <dgm:spPr/>
      <dgm:t>
        <a:bodyPr/>
        <a:lstStyle/>
        <a:p>
          <a:endParaRPr lang="en-US"/>
        </a:p>
      </dgm:t>
    </dgm:pt>
    <dgm:pt modelId="{2999DF43-7C8F-4136-ACAE-72EFC0E3F8BA}" type="pres">
      <dgm:prSet presAssocID="{B3ACACCC-D009-4102-BD20-AA395D22F099}" presName="node" presStyleLbl="node1" presStyleIdx="5" presStyleCnt="7" custRadScaleRad="119240" custRadScaleInc="-460323">
        <dgm:presLayoutVars>
          <dgm:bulletEnabled val="1"/>
        </dgm:presLayoutVars>
      </dgm:prSet>
      <dgm:spPr/>
      <dgm:t>
        <a:bodyPr/>
        <a:lstStyle/>
        <a:p>
          <a:endParaRPr lang="en-US"/>
        </a:p>
      </dgm:t>
    </dgm:pt>
    <dgm:pt modelId="{6231DE50-5FD4-4146-9EB8-E523468C72A0}" type="pres">
      <dgm:prSet presAssocID="{E56A47F7-B711-4076-94B0-E5C193A2672A}" presName="parTrans" presStyleLbl="bgSibTrans2D1" presStyleIdx="6" presStyleCnt="7"/>
      <dgm:spPr/>
      <dgm:t>
        <a:bodyPr/>
        <a:lstStyle/>
        <a:p>
          <a:endParaRPr lang="en-US"/>
        </a:p>
      </dgm:t>
    </dgm:pt>
    <dgm:pt modelId="{D11BB00E-FED8-46B2-AD50-2A8DF4E9ABB7}" type="pres">
      <dgm:prSet presAssocID="{0D3E8824-DA18-4111-A1FD-F2557EF999E7}" presName="node" presStyleLbl="node1" presStyleIdx="6" presStyleCnt="7" custRadScaleRad="106239" custRadScaleInc="-227815">
        <dgm:presLayoutVars>
          <dgm:bulletEnabled val="1"/>
        </dgm:presLayoutVars>
      </dgm:prSet>
      <dgm:spPr/>
      <dgm:t>
        <a:bodyPr/>
        <a:lstStyle/>
        <a:p>
          <a:endParaRPr lang="en-US"/>
        </a:p>
      </dgm:t>
    </dgm:pt>
  </dgm:ptLst>
  <dgm:cxnLst>
    <dgm:cxn modelId="{6BDD2611-DA93-4125-B223-93DCF41A8F44}" srcId="{67187928-10EE-4290-B042-5361E943D040}" destId="{36E4E150-FD0C-4CA3-910E-63AD00963359}" srcOrd="1" destOrd="0" parTransId="{D096338E-3B81-48FE-BE3E-FD9A3E47E352}" sibTransId="{D16EB010-6B96-40A2-A2A6-E4A7E1BCDABB}"/>
    <dgm:cxn modelId="{3B3E1689-2498-49E8-ADD4-77C595AE02B1}" srcId="{67187928-10EE-4290-B042-5361E943D040}" destId="{AA567ED3-281C-4815-8C52-7CD0ADFD61CB}" srcOrd="3" destOrd="0" parTransId="{D62A3F7D-B654-411C-90E2-EB99617AB927}" sibTransId="{77A09F6B-673E-43A9-83FC-048634B67F16}"/>
    <dgm:cxn modelId="{BF944AD5-7E42-428C-BDE2-80C53387A7DB}" type="presOf" srcId="{4B2FE180-9827-4BFE-89AD-921D18B48100}" destId="{B290B6E2-CF47-4B19-AD77-7A076A4B7FA2}" srcOrd="0" destOrd="0" presId="urn:microsoft.com/office/officeart/2005/8/layout/radial4"/>
    <dgm:cxn modelId="{375E66F4-D080-4D24-967A-07199B37FA03}" type="presOf" srcId="{4830E89B-8CBD-4CFE-B2ED-CDA410861090}" destId="{2633FFB3-59F1-40B7-8588-6A9BDFE2227F}" srcOrd="0" destOrd="0" presId="urn:microsoft.com/office/officeart/2005/8/layout/radial4"/>
    <dgm:cxn modelId="{4B96A68D-A1F8-483D-B914-BA62553A25CC}" type="presOf" srcId="{C8147BCD-46AB-462A-86EB-A7E7FB7175DA}" destId="{DCE0D64B-DF7D-434B-8BBB-F74C5097696E}" srcOrd="0" destOrd="0" presId="urn:microsoft.com/office/officeart/2005/8/layout/radial4"/>
    <dgm:cxn modelId="{505817DF-CF33-45A0-8198-D202DCFC69A7}" type="presOf" srcId="{E56A47F7-B711-4076-94B0-E5C193A2672A}" destId="{6231DE50-5FD4-4146-9EB8-E523468C72A0}" srcOrd="0" destOrd="0" presId="urn:microsoft.com/office/officeart/2005/8/layout/radial4"/>
    <dgm:cxn modelId="{CD0CDD20-78B8-4327-9C93-F329F500EBAB}" type="presOf" srcId="{6A9C6369-BFF9-4164-B0FC-034CFE2DA482}" destId="{BAD1552D-4BCE-4A67-AE92-82DD5C6D252B}" srcOrd="0" destOrd="0" presId="urn:microsoft.com/office/officeart/2005/8/layout/radial4"/>
    <dgm:cxn modelId="{798D4FBC-A605-4CC0-8B98-C74203B4C3C8}" srcId="{B43F3394-7A54-4D31-BB0E-BE56E7BC4142}" destId="{6A9C6369-BFF9-4164-B0FC-034CFE2DA482}" srcOrd="0" destOrd="0" parTransId="{4830E89B-8CBD-4CFE-B2ED-CDA410861090}" sibTransId="{53866AD1-74B3-4479-88A9-D27611750DF7}"/>
    <dgm:cxn modelId="{07DCAA62-E15F-45D2-9564-EF932736106E}" srcId="{67187928-10EE-4290-B042-5361E943D040}" destId="{02C105C9-3C19-446B-A2ED-1542A95BB4A3}" srcOrd="2" destOrd="0" parTransId="{BACA823F-68ED-4B30-9394-1A0250472BBF}" sibTransId="{E2867A65-6D1B-4BEC-93F6-D6EDFA24BC9B}"/>
    <dgm:cxn modelId="{F7848A66-F8E2-4532-9930-AD61E97817CA}" type="presOf" srcId="{67187928-10EE-4290-B042-5361E943D040}" destId="{E273EC0A-5016-420A-91EC-4D258D8EDDE2}" srcOrd="0" destOrd="0" presId="urn:microsoft.com/office/officeart/2005/8/layout/radial4"/>
    <dgm:cxn modelId="{2F9A589B-4CF5-430B-B813-DFDB215D788D}" type="presOf" srcId="{0D3E8824-DA18-4111-A1FD-F2557EF999E7}" destId="{D11BB00E-FED8-46B2-AD50-2A8DF4E9ABB7}" srcOrd="0" destOrd="0" presId="urn:microsoft.com/office/officeart/2005/8/layout/radial4"/>
    <dgm:cxn modelId="{71012B02-47BE-4333-983C-64864C31B5F1}" type="presOf" srcId="{7EB51441-E8FC-4F87-9550-1917B8740A71}" destId="{29C2DC03-AFDE-4CEE-A686-AB294F63F6DF}" srcOrd="0" destOrd="0" presId="urn:microsoft.com/office/officeart/2005/8/layout/radial4"/>
    <dgm:cxn modelId="{2A9E4D80-2DA8-4D11-8443-51EF9D1F9657}" type="presOf" srcId="{E45CA33D-AB35-4434-A426-FEFFBD1AC6A7}" destId="{1F7B5A93-0949-4FE3-B08C-43726BB8B22F}" srcOrd="0" destOrd="0" presId="urn:microsoft.com/office/officeart/2005/8/layout/radial4"/>
    <dgm:cxn modelId="{EAE2383F-885E-49A2-A485-0B003E7EE1B0}" type="presOf" srcId="{B43F3394-7A54-4D31-BB0E-BE56E7BC4142}" destId="{1621DF1E-4055-43A7-9D79-7EF072BC29D0}" srcOrd="0" destOrd="0" presId="urn:microsoft.com/office/officeart/2005/8/layout/radial4"/>
    <dgm:cxn modelId="{D6661ABC-CD6C-4847-B9C9-C88D6BE8567B}" type="presOf" srcId="{87818336-8D2F-4F7B-8C69-8BC3A3012CAF}" destId="{8CA759C2-843D-4A08-AAB0-30EF68DEAF7A}" srcOrd="0" destOrd="0" presId="urn:microsoft.com/office/officeart/2005/8/layout/radial4"/>
    <dgm:cxn modelId="{2C86716E-1292-4B29-B6BB-EFBB7F13906D}" type="presOf" srcId="{3B8EA11A-BA3E-49D3-9F7C-DA4872AB225A}" destId="{F001A669-8B6C-40B0-BE0D-489A129679BC}" srcOrd="0" destOrd="0" presId="urn:microsoft.com/office/officeart/2005/8/layout/radial4"/>
    <dgm:cxn modelId="{A2D340BC-100D-4485-AEC6-2C33DE80825B}" srcId="{B43F3394-7A54-4D31-BB0E-BE56E7BC4142}" destId="{B3ACACCC-D009-4102-BD20-AA395D22F099}" srcOrd="5" destOrd="0" parTransId="{7EB51441-E8FC-4F87-9550-1917B8740A71}" sibTransId="{B29F2257-1392-4534-AF35-068F8ED286E2}"/>
    <dgm:cxn modelId="{A74F25F9-4598-4904-A8B6-8B14CF868274}" srcId="{B43F3394-7A54-4D31-BB0E-BE56E7BC4142}" destId="{2222BB9D-6F70-4C3E-A4F9-3D71854566AD}" srcOrd="3" destOrd="0" parTransId="{E8B6967F-94C4-4973-A229-2C129E7AF663}" sibTransId="{8C8DE84F-2396-4C6A-98E5-D47968A39434}"/>
    <dgm:cxn modelId="{7FC5E61B-FC41-4D84-9F95-CC3261D27813}" srcId="{67187928-10EE-4290-B042-5361E943D040}" destId="{B43F3394-7A54-4D31-BB0E-BE56E7BC4142}" srcOrd="0" destOrd="0" parTransId="{18F21183-5EA6-4553-92B4-9A39613D56C4}" sibTransId="{A5D43199-BF29-44E4-B9F2-962C27A51C6A}"/>
    <dgm:cxn modelId="{24267C2E-7C0D-4DB3-AD0F-74174B197FF2}" type="presOf" srcId="{2222BB9D-6F70-4C3E-A4F9-3D71854566AD}" destId="{BB5A36DF-13AC-4A8E-A071-D3E6CB2D70B8}" srcOrd="0" destOrd="0" presId="urn:microsoft.com/office/officeart/2005/8/layout/radial4"/>
    <dgm:cxn modelId="{76147E9D-AD96-4E66-AE4E-2AAEB86F6564}" srcId="{B43F3394-7A54-4D31-BB0E-BE56E7BC4142}" destId="{B9102869-B046-48C9-9174-2A543E4554A4}" srcOrd="4" destOrd="0" parTransId="{4B2FE180-9827-4BFE-89AD-921D18B48100}" sibTransId="{A5781AFD-BAEA-42A0-9DC2-68A4F4A5D0BD}"/>
    <dgm:cxn modelId="{049811C5-A346-401B-B994-7382A2DB6594}" srcId="{B43F3394-7A54-4D31-BB0E-BE56E7BC4142}" destId="{C8147BCD-46AB-462A-86EB-A7E7FB7175DA}" srcOrd="1" destOrd="0" parTransId="{E45CA33D-AB35-4434-A426-FEFFBD1AC6A7}" sibTransId="{5A8FA759-DD4F-44D0-926D-0D7E25980343}"/>
    <dgm:cxn modelId="{3417D519-FB6F-45A8-9BC0-9615812F618E}" srcId="{B43F3394-7A54-4D31-BB0E-BE56E7BC4142}" destId="{3B8EA11A-BA3E-49D3-9F7C-DA4872AB225A}" srcOrd="2" destOrd="0" parTransId="{87818336-8D2F-4F7B-8C69-8BC3A3012CAF}" sibTransId="{BDBAA643-F9AB-429A-88F7-06C43F9B8BD5}"/>
    <dgm:cxn modelId="{79B43E83-9308-48A6-BDFA-A20EFD32DC92}" type="presOf" srcId="{E8B6967F-94C4-4973-A229-2C129E7AF663}" destId="{97E86161-F91E-4C6B-ACA9-9469540F2BF1}" srcOrd="0" destOrd="0" presId="urn:microsoft.com/office/officeart/2005/8/layout/radial4"/>
    <dgm:cxn modelId="{869F9CE3-DCB8-4399-9328-C4CA9B3F152D}" srcId="{B43F3394-7A54-4D31-BB0E-BE56E7BC4142}" destId="{0D3E8824-DA18-4111-A1FD-F2557EF999E7}" srcOrd="6" destOrd="0" parTransId="{E56A47F7-B711-4076-94B0-E5C193A2672A}" sibTransId="{688D3A59-95D7-453C-B531-940D4B5B2BDF}"/>
    <dgm:cxn modelId="{0C304F11-C9A9-4263-83AC-C655F66A32CD}" type="presOf" srcId="{B9102869-B046-48C9-9174-2A543E4554A4}" destId="{7D298EA5-0B3A-4765-9848-E2EA9CA60DFB}" srcOrd="0" destOrd="0" presId="urn:microsoft.com/office/officeart/2005/8/layout/radial4"/>
    <dgm:cxn modelId="{82829168-B1E8-4A61-87DA-212597072BFB}" type="presOf" srcId="{B3ACACCC-D009-4102-BD20-AA395D22F099}" destId="{2999DF43-7C8F-4136-ACAE-72EFC0E3F8BA}" srcOrd="0" destOrd="0" presId="urn:microsoft.com/office/officeart/2005/8/layout/radial4"/>
    <dgm:cxn modelId="{0CFE155F-E775-40F6-A91E-D0B27145BAC3}" type="presParOf" srcId="{E273EC0A-5016-420A-91EC-4D258D8EDDE2}" destId="{1621DF1E-4055-43A7-9D79-7EF072BC29D0}" srcOrd="0" destOrd="0" presId="urn:microsoft.com/office/officeart/2005/8/layout/radial4"/>
    <dgm:cxn modelId="{4894F6E0-2116-472D-AA3D-DDF177519CC1}" type="presParOf" srcId="{E273EC0A-5016-420A-91EC-4D258D8EDDE2}" destId="{2633FFB3-59F1-40B7-8588-6A9BDFE2227F}" srcOrd="1" destOrd="0" presId="urn:microsoft.com/office/officeart/2005/8/layout/radial4"/>
    <dgm:cxn modelId="{82D4B233-9AAE-41F4-8244-D1AAEE899A1F}" type="presParOf" srcId="{E273EC0A-5016-420A-91EC-4D258D8EDDE2}" destId="{BAD1552D-4BCE-4A67-AE92-82DD5C6D252B}" srcOrd="2" destOrd="0" presId="urn:microsoft.com/office/officeart/2005/8/layout/radial4"/>
    <dgm:cxn modelId="{D2DA7EBE-A1CC-4F2D-A602-AEEF1E95599A}" type="presParOf" srcId="{E273EC0A-5016-420A-91EC-4D258D8EDDE2}" destId="{1F7B5A93-0949-4FE3-B08C-43726BB8B22F}" srcOrd="3" destOrd="0" presId="urn:microsoft.com/office/officeart/2005/8/layout/radial4"/>
    <dgm:cxn modelId="{9E2C0D84-52DE-4406-9202-0F57C53526CC}" type="presParOf" srcId="{E273EC0A-5016-420A-91EC-4D258D8EDDE2}" destId="{DCE0D64B-DF7D-434B-8BBB-F74C5097696E}" srcOrd="4" destOrd="0" presId="urn:microsoft.com/office/officeart/2005/8/layout/radial4"/>
    <dgm:cxn modelId="{72E511BE-B2AC-4178-803D-83BDDBAA1FA6}" type="presParOf" srcId="{E273EC0A-5016-420A-91EC-4D258D8EDDE2}" destId="{8CA759C2-843D-4A08-AAB0-30EF68DEAF7A}" srcOrd="5" destOrd="0" presId="urn:microsoft.com/office/officeart/2005/8/layout/radial4"/>
    <dgm:cxn modelId="{990907CB-EFB3-4B01-8E8C-28A5739FC621}" type="presParOf" srcId="{E273EC0A-5016-420A-91EC-4D258D8EDDE2}" destId="{F001A669-8B6C-40B0-BE0D-489A129679BC}" srcOrd="6" destOrd="0" presId="urn:microsoft.com/office/officeart/2005/8/layout/radial4"/>
    <dgm:cxn modelId="{DAA20A9C-CB0E-4134-BFA7-C3C05F1B9F5E}" type="presParOf" srcId="{E273EC0A-5016-420A-91EC-4D258D8EDDE2}" destId="{97E86161-F91E-4C6B-ACA9-9469540F2BF1}" srcOrd="7" destOrd="0" presId="urn:microsoft.com/office/officeart/2005/8/layout/radial4"/>
    <dgm:cxn modelId="{EC266D5E-4C04-4977-8715-CA3FD0907641}" type="presParOf" srcId="{E273EC0A-5016-420A-91EC-4D258D8EDDE2}" destId="{BB5A36DF-13AC-4A8E-A071-D3E6CB2D70B8}" srcOrd="8" destOrd="0" presId="urn:microsoft.com/office/officeart/2005/8/layout/radial4"/>
    <dgm:cxn modelId="{6A48073B-E49B-4FD9-A65D-D10F5223FDBD}" type="presParOf" srcId="{E273EC0A-5016-420A-91EC-4D258D8EDDE2}" destId="{B290B6E2-CF47-4B19-AD77-7A076A4B7FA2}" srcOrd="9" destOrd="0" presId="urn:microsoft.com/office/officeart/2005/8/layout/radial4"/>
    <dgm:cxn modelId="{4DE73EAC-3FFB-4FFE-BC9F-9786EAE6A29B}" type="presParOf" srcId="{E273EC0A-5016-420A-91EC-4D258D8EDDE2}" destId="{7D298EA5-0B3A-4765-9848-E2EA9CA60DFB}" srcOrd="10" destOrd="0" presId="urn:microsoft.com/office/officeart/2005/8/layout/radial4"/>
    <dgm:cxn modelId="{C65600AC-1FEA-4814-83E0-B36AB8F5F4A9}" type="presParOf" srcId="{E273EC0A-5016-420A-91EC-4D258D8EDDE2}" destId="{29C2DC03-AFDE-4CEE-A686-AB294F63F6DF}" srcOrd="11" destOrd="0" presId="urn:microsoft.com/office/officeart/2005/8/layout/radial4"/>
    <dgm:cxn modelId="{C7D28929-552F-4AD1-A604-84D90AE5007A}" type="presParOf" srcId="{E273EC0A-5016-420A-91EC-4D258D8EDDE2}" destId="{2999DF43-7C8F-4136-ACAE-72EFC0E3F8BA}" srcOrd="12" destOrd="0" presId="urn:microsoft.com/office/officeart/2005/8/layout/radial4"/>
    <dgm:cxn modelId="{8C1DA3AE-04E4-4785-9FBA-689655322A69}" type="presParOf" srcId="{E273EC0A-5016-420A-91EC-4D258D8EDDE2}" destId="{6231DE50-5FD4-4146-9EB8-E523468C72A0}" srcOrd="13" destOrd="0" presId="urn:microsoft.com/office/officeart/2005/8/layout/radial4"/>
    <dgm:cxn modelId="{5EA3D86C-0B63-4065-A9A8-8C394CDDD9A5}" type="presParOf" srcId="{E273EC0A-5016-420A-91EC-4D258D8EDDE2}" destId="{D11BB00E-FED8-46B2-AD50-2A8DF4E9ABB7}"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7AF1-1E19-44D9-B5C1-4E16B65132F4}">
      <dsp:nvSpPr>
        <dsp:cNvPr id="0" name=""/>
        <dsp:cNvSpPr/>
      </dsp:nvSpPr>
      <dsp:spPr>
        <a:xfrm>
          <a:off x="108296" y="457200"/>
          <a:ext cx="996603"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Capital</a:t>
          </a:r>
          <a:endParaRPr lang="en-US" sz="1600" b="0" kern="1200" dirty="0"/>
        </a:p>
      </dsp:txBody>
      <dsp:txXfrm>
        <a:off x="122937" y="471841"/>
        <a:ext cx="967321" cy="470591"/>
      </dsp:txXfrm>
    </dsp:sp>
    <dsp:sp modelId="{829771FF-AAED-4D79-84C8-7ADEE9846EF3}">
      <dsp:nvSpPr>
        <dsp:cNvPr id="0" name=""/>
        <dsp:cNvSpPr/>
      </dsp:nvSpPr>
      <dsp:spPr>
        <a:xfrm>
          <a:off x="1828801" y="457200"/>
          <a:ext cx="971216"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Service Hours</a:t>
          </a:r>
          <a:endParaRPr lang="en-US" sz="1600" kern="1200" dirty="0"/>
        </a:p>
      </dsp:txBody>
      <dsp:txXfrm>
        <a:off x="1843442" y="471841"/>
        <a:ext cx="941934" cy="470591"/>
      </dsp:txXfrm>
    </dsp:sp>
    <dsp:sp modelId="{D569127F-9FBF-4CDC-8F6B-18BC81BD52E0}">
      <dsp:nvSpPr>
        <dsp:cNvPr id="0" name=""/>
        <dsp:cNvSpPr/>
      </dsp:nvSpPr>
      <dsp:spPr>
        <a:xfrm>
          <a:off x="1371601" y="1181100"/>
          <a:ext cx="260604" cy="260604"/>
        </a:xfrm>
        <a:prstGeom prst="triangle">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FF0D5-EAB0-49E5-BE37-13EE18F89F23}">
      <dsp:nvSpPr>
        <dsp:cNvPr id="0" name=""/>
        <dsp:cNvSpPr/>
      </dsp:nvSpPr>
      <dsp:spPr>
        <a:xfrm>
          <a:off x="685799" y="1028700"/>
          <a:ext cx="1563624" cy="105631"/>
        </a:xfrm>
        <a:prstGeom prst="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7AF1-1E19-44D9-B5C1-4E16B65132F4}">
      <dsp:nvSpPr>
        <dsp:cNvPr id="0" name=""/>
        <dsp:cNvSpPr/>
      </dsp:nvSpPr>
      <dsp:spPr>
        <a:xfrm>
          <a:off x="21532" y="457200"/>
          <a:ext cx="1069081"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Ridership based</a:t>
          </a:r>
          <a:endParaRPr lang="en-US" sz="1600" b="0" kern="1200" dirty="0"/>
        </a:p>
      </dsp:txBody>
      <dsp:txXfrm>
        <a:off x="36173" y="471841"/>
        <a:ext cx="1039799" cy="470591"/>
      </dsp:txXfrm>
    </dsp:sp>
    <dsp:sp modelId="{829771FF-AAED-4D79-84C8-7ADEE9846EF3}">
      <dsp:nvSpPr>
        <dsp:cNvPr id="0" name=""/>
        <dsp:cNvSpPr/>
      </dsp:nvSpPr>
      <dsp:spPr>
        <a:xfrm>
          <a:off x="1443038" y="457200"/>
          <a:ext cx="1441936"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Geographic Coverage</a:t>
          </a:r>
          <a:endParaRPr lang="en-US" sz="1600" kern="1200" dirty="0"/>
        </a:p>
      </dsp:txBody>
      <dsp:txXfrm>
        <a:off x="1457679" y="471841"/>
        <a:ext cx="1412654" cy="470591"/>
      </dsp:txXfrm>
    </dsp:sp>
    <dsp:sp modelId="{D569127F-9FBF-4CDC-8F6B-18BC81BD52E0}">
      <dsp:nvSpPr>
        <dsp:cNvPr id="0" name=""/>
        <dsp:cNvSpPr/>
      </dsp:nvSpPr>
      <dsp:spPr>
        <a:xfrm>
          <a:off x="1371601" y="1181100"/>
          <a:ext cx="260604" cy="260604"/>
        </a:xfrm>
        <a:prstGeom prst="triangle">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FF0D5-EAB0-49E5-BE37-13EE18F89F23}">
      <dsp:nvSpPr>
        <dsp:cNvPr id="0" name=""/>
        <dsp:cNvSpPr/>
      </dsp:nvSpPr>
      <dsp:spPr>
        <a:xfrm>
          <a:off x="685799" y="1028700"/>
          <a:ext cx="1563624" cy="105631"/>
        </a:xfrm>
        <a:prstGeom prst="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7AF1-1E19-44D9-B5C1-4E16B65132F4}">
      <dsp:nvSpPr>
        <dsp:cNvPr id="0" name=""/>
        <dsp:cNvSpPr/>
      </dsp:nvSpPr>
      <dsp:spPr>
        <a:xfrm>
          <a:off x="6" y="457200"/>
          <a:ext cx="1371592"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Frequency</a:t>
          </a:r>
          <a:endParaRPr lang="en-US" sz="1600" b="0" kern="1200" dirty="0"/>
        </a:p>
      </dsp:txBody>
      <dsp:txXfrm>
        <a:off x="14647" y="471841"/>
        <a:ext cx="1342310" cy="470591"/>
      </dsp:txXfrm>
    </dsp:sp>
    <dsp:sp modelId="{829771FF-AAED-4D79-84C8-7ADEE9846EF3}">
      <dsp:nvSpPr>
        <dsp:cNvPr id="0" name=""/>
        <dsp:cNvSpPr/>
      </dsp:nvSpPr>
      <dsp:spPr>
        <a:xfrm>
          <a:off x="1752597" y="457200"/>
          <a:ext cx="1117603"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Span of Service</a:t>
          </a:r>
          <a:endParaRPr lang="en-US" sz="1600" kern="1200" dirty="0"/>
        </a:p>
      </dsp:txBody>
      <dsp:txXfrm>
        <a:off x="1767238" y="471841"/>
        <a:ext cx="1088321" cy="470591"/>
      </dsp:txXfrm>
    </dsp:sp>
    <dsp:sp modelId="{D569127F-9FBF-4CDC-8F6B-18BC81BD52E0}">
      <dsp:nvSpPr>
        <dsp:cNvPr id="0" name=""/>
        <dsp:cNvSpPr/>
      </dsp:nvSpPr>
      <dsp:spPr>
        <a:xfrm>
          <a:off x="1371601" y="1181100"/>
          <a:ext cx="260604" cy="260604"/>
        </a:xfrm>
        <a:prstGeom prst="triangle">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FF0D5-EAB0-49E5-BE37-13EE18F89F23}">
      <dsp:nvSpPr>
        <dsp:cNvPr id="0" name=""/>
        <dsp:cNvSpPr/>
      </dsp:nvSpPr>
      <dsp:spPr>
        <a:xfrm>
          <a:off x="685799" y="1028700"/>
          <a:ext cx="1563624" cy="105631"/>
        </a:xfrm>
        <a:prstGeom prst="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7AF1-1E19-44D9-B5C1-4E16B65132F4}">
      <dsp:nvSpPr>
        <dsp:cNvPr id="0" name=""/>
        <dsp:cNvSpPr/>
      </dsp:nvSpPr>
      <dsp:spPr>
        <a:xfrm>
          <a:off x="47624" y="457200"/>
          <a:ext cx="990599"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Lifeline coverage</a:t>
          </a:r>
          <a:endParaRPr lang="en-US" sz="1600" b="0" kern="1200" dirty="0"/>
        </a:p>
      </dsp:txBody>
      <dsp:txXfrm>
        <a:off x="62265" y="471841"/>
        <a:ext cx="961317" cy="470591"/>
      </dsp:txXfrm>
    </dsp:sp>
    <dsp:sp modelId="{829771FF-AAED-4D79-84C8-7ADEE9846EF3}">
      <dsp:nvSpPr>
        <dsp:cNvPr id="0" name=""/>
        <dsp:cNvSpPr/>
      </dsp:nvSpPr>
      <dsp:spPr>
        <a:xfrm>
          <a:off x="1495427" y="457200"/>
          <a:ext cx="1384301" cy="499873"/>
        </a:xfrm>
        <a:prstGeom prst="roundRect">
          <a:avLst>
            <a:gd name="adj" fmla="val 1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Schedule Reliability</a:t>
          </a:r>
          <a:endParaRPr lang="en-US" sz="1600" kern="1200" dirty="0"/>
        </a:p>
      </dsp:txBody>
      <dsp:txXfrm>
        <a:off x="1510068" y="471841"/>
        <a:ext cx="1355019" cy="470591"/>
      </dsp:txXfrm>
    </dsp:sp>
    <dsp:sp modelId="{D569127F-9FBF-4CDC-8F6B-18BC81BD52E0}">
      <dsp:nvSpPr>
        <dsp:cNvPr id="0" name=""/>
        <dsp:cNvSpPr/>
      </dsp:nvSpPr>
      <dsp:spPr>
        <a:xfrm>
          <a:off x="1371601" y="1181100"/>
          <a:ext cx="260604" cy="260604"/>
        </a:xfrm>
        <a:prstGeom prst="triangle">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FF0D5-EAB0-49E5-BE37-13EE18F89F23}">
      <dsp:nvSpPr>
        <dsp:cNvPr id="0" name=""/>
        <dsp:cNvSpPr/>
      </dsp:nvSpPr>
      <dsp:spPr>
        <a:xfrm>
          <a:off x="685799" y="1028700"/>
          <a:ext cx="1563624" cy="105631"/>
        </a:xfrm>
        <a:prstGeom prst="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1DF1E-4055-43A7-9D79-7EF072BC29D0}">
      <dsp:nvSpPr>
        <dsp:cNvPr id="0" name=""/>
        <dsp:cNvSpPr/>
      </dsp:nvSpPr>
      <dsp:spPr>
        <a:xfrm>
          <a:off x="3108466" y="2253794"/>
          <a:ext cx="1555466" cy="15554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Service Plan</a:t>
          </a:r>
        </a:p>
      </dsp:txBody>
      <dsp:txXfrm>
        <a:off x="3336259" y="2481587"/>
        <a:ext cx="1099880" cy="1099880"/>
      </dsp:txXfrm>
    </dsp:sp>
    <dsp:sp modelId="{2633FFB3-59F1-40B7-8588-6A9BDFE2227F}">
      <dsp:nvSpPr>
        <dsp:cNvPr id="0" name=""/>
        <dsp:cNvSpPr/>
      </dsp:nvSpPr>
      <dsp:spPr>
        <a:xfrm rot="16177058">
          <a:off x="3053943" y="1115667"/>
          <a:ext cx="1641900"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1552D-4BCE-4A67-AE92-82DD5C6D252B}">
      <dsp:nvSpPr>
        <dsp:cNvPr id="0" name=""/>
        <dsp:cNvSpPr/>
      </dsp:nvSpPr>
      <dsp:spPr>
        <a:xfrm>
          <a:off x="3325001" y="80858"/>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Demand</a:t>
          </a:r>
          <a:endParaRPr lang="en-US" sz="1300" kern="1200" dirty="0"/>
        </a:p>
      </dsp:txBody>
      <dsp:txXfrm>
        <a:off x="3350514" y="106371"/>
        <a:ext cx="1037800" cy="820035"/>
      </dsp:txXfrm>
    </dsp:sp>
    <dsp:sp modelId="{1F7B5A93-0949-4FE3-B08C-43726BB8B22F}">
      <dsp:nvSpPr>
        <dsp:cNvPr id="0" name=""/>
        <dsp:cNvSpPr/>
      </dsp:nvSpPr>
      <dsp:spPr>
        <a:xfrm rot="21176558">
          <a:off x="4778691" y="2561007"/>
          <a:ext cx="2235434"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0D64B-DF7D-434B-8BBB-F74C5097696E}">
      <dsp:nvSpPr>
        <dsp:cNvPr id="0" name=""/>
        <dsp:cNvSpPr/>
      </dsp:nvSpPr>
      <dsp:spPr>
        <a:xfrm>
          <a:off x="6461244" y="2209804"/>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Bus Availability</a:t>
          </a:r>
          <a:endParaRPr lang="en-US" sz="1300" kern="1200" dirty="0"/>
        </a:p>
      </dsp:txBody>
      <dsp:txXfrm>
        <a:off x="6486757" y="2235317"/>
        <a:ext cx="1037800" cy="820035"/>
      </dsp:txXfrm>
    </dsp:sp>
    <dsp:sp modelId="{8CA759C2-843D-4A08-AAB0-30EF68DEAF7A}">
      <dsp:nvSpPr>
        <dsp:cNvPr id="0" name=""/>
        <dsp:cNvSpPr/>
      </dsp:nvSpPr>
      <dsp:spPr>
        <a:xfrm rot="19713183">
          <a:off x="4497261" y="1762051"/>
          <a:ext cx="2204777"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01A669-8B6C-40B0-BE0D-489A129679BC}">
      <dsp:nvSpPr>
        <dsp:cNvPr id="0" name=""/>
        <dsp:cNvSpPr/>
      </dsp:nvSpPr>
      <dsp:spPr>
        <a:xfrm>
          <a:off x="5995710" y="973048"/>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Operations</a:t>
          </a:r>
          <a:endParaRPr lang="en-US" sz="1300" kern="1200" dirty="0"/>
        </a:p>
      </dsp:txBody>
      <dsp:txXfrm>
        <a:off x="6021223" y="998561"/>
        <a:ext cx="1037800" cy="820035"/>
      </dsp:txXfrm>
    </dsp:sp>
    <dsp:sp modelId="{97E86161-F91E-4C6B-ACA9-9469540F2BF1}">
      <dsp:nvSpPr>
        <dsp:cNvPr id="0" name=""/>
        <dsp:cNvSpPr/>
      </dsp:nvSpPr>
      <dsp:spPr>
        <a:xfrm rot="11166336">
          <a:off x="839701" y="2599232"/>
          <a:ext cx="2154599"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5A36DF-13AC-4A8E-A071-D3E6CB2D70B8}">
      <dsp:nvSpPr>
        <dsp:cNvPr id="0" name=""/>
        <dsp:cNvSpPr/>
      </dsp:nvSpPr>
      <dsp:spPr>
        <a:xfrm>
          <a:off x="301398" y="2270772"/>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Equity</a:t>
          </a:r>
          <a:endParaRPr lang="en-US" sz="1300" kern="1200" dirty="0"/>
        </a:p>
      </dsp:txBody>
      <dsp:txXfrm>
        <a:off x="326911" y="2296285"/>
        <a:ext cx="1037800" cy="820035"/>
      </dsp:txXfrm>
    </dsp:sp>
    <dsp:sp modelId="{B290B6E2-CF47-4B19-AD77-7A076A4B7FA2}">
      <dsp:nvSpPr>
        <dsp:cNvPr id="0" name=""/>
        <dsp:cNvSpPr/>
      </dsp:nvSpPr>
      <dsp:spPr>
        <a:xfrm rot="14353257">
          <a:off x="2032338" y="1252988"/>
          <a:ext cx="1853086"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98EA5-0B3A-4765-9848-E2EA9CA60DFB}">
      <dsp:nvSpPr>
        <dsp:cNvPr id="0" name=""/>
        <dsp:cNvSpPr/>
      </dsp:nvSpPr>
      <dsp:spPr>
        <a:xfrm>
          <a:off x="1940329" y="243075"/>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Growth</a:t>
          </a:r>
          <a:endParaRPr lang="en-US" sz="1300" kern="1200" dirty="0"/>
        </a:p>
      </dsp:txBody>
      <dsp:txXfrm>
        <a:off x="1965842" y="268588"/>
        <a:ext cx="1037800" cy="820035"/>
      </dsp:txXfrm>
    </dsp:sp>
    <dsp:sp modelId="{29C2DC03-AFDE-4CEE-A686-AB294F63F6DF}">
      <dsp:nvSpPr>
        <dsp:cNvPr id="0" name=""/>
        <dsp:cNvSpPr/>
      </dsp:nvSpPr>
      <dsp:spPr>
        <a:xfrm rot="12697874">
          <a:off x="1088713" y="1761040"/>
          <a:ext cx="2189425"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9DF43-7C8F-4136-ACAE-72EFC0E3F8BA}">
      <dsp:nvSpPr>
        <dsp:cNvPr id="0" name=""/>
        <dsp:cNvSpPr/>
      </dsp:nvSpPr>
      <dsp:spPr>
        <a:xfrm>
          <a:off x="706929" y="973041"/>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Connections</a:t>
          </a:r>
          <a:endParaRPr lang="en-US" sz="1300" kern="1200" dirty="0"/>
        </a:p>
      </dsp:txBody>
      <dsp:txXfrm>
        <a:off x="732442" y="998554"/>
        <a:ext cx="1037800" cy="820035"/>
      </dsp:txXfrm>
    </dsp:sp>
    <dsp:sp modelId="{6231DE50-5FD4-4146-9EB8-E523468C72A0}">
      <dsp:nvSpPr>
        <dsp:cNvPr id="0" name=""/>
        <dsp:cNvSpPr/>
      </dsp:nvSpPr>
      <dsp:spPr>
        <a:xfrm rot="18085140">
          <a:off x="3900650" y="1255113"/>
          <a:ext cx="1870573" cy="4433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1BB00E-FED8-46B2-AD50-2A8DF4E9ABB7}">
      <dsp:nvSpPr>
        <dsp:cNvPr id="0" name=""/>
        <dsp:cNvSpPr/>
      </dsp:nvSpPr>
      <dsp:spPr>
        <a:xfrm>
          <a:off x="4779082" y="243083"/>
          <a:ext cx="1088826" cy="871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Productivity</a:t>
          </a:r>
          <a:endParaRPr lang="en-US" sz="1300" kern="1200" dirty="0"/>
        </a:p>
      </dsp:txBody>
      <dsp:txXfrm>
        <a:off x="4804595" y="268596"/>
        <a:ext cx="1037800" cy="82003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7" tIns="46567" rIns="93137" bIns="46567"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3137" tIns="46567" rIns="93137" bIns="46567" rtlCol="0"/>
          <a:lstStyle>
            <a:lvl1pPr algn="r">
              <a:defRPr sz="1200"/>
            </a:lvl1pPr>
          </a:lstStyle>
          <a:p>
            <a:fld id="{4FA66118-16B5-4F24-ACDA-479DE7B6C4CA}" type="datetimeFigureOut">
              <a:rPr lang="en-US" smtClean="0"/>
              <a:pPr/>
              <a:t>1/18/2018</a:t>
            </a:fld>
            <a:endParaRPr lang="en-US"/>
          </a:p>
        </p:txBody>
      </p:sp>
      <p:sp>
        <p:nvSpPr>
          <p:cNvPr id="4" name="Footer Placeholder 3"/>
          <p:cNvSpPr>
            <a:spLocks noGrp="1"/>
          </p:cNvSpPr>
          <p:nvPr>
            <p:ph type="ftr" sz="quarter" idx="2"/>
          </p:nvPr>
        </p:nvSpPr>
        <p:spPr>
          <a:xfrm>
            <a:off x="0" y="8829970"/>
            <a:ext cx="3037840" cy="464820"/>
          </a:xfrm>
          <a:prstGeom prst="rect">
            <a:avLst/>
          </a:prstGeom>
        </p:spPr>
        <p:txBody>
          <a:bodyPr vert="horz" lIns="93137" tIns="46567" rIns="93137" bIns="46567"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70"/>
            <a:ext cx="3037840" cy="464820"/>
          </a:xfrm>
          <a:prstGeom prst="rect">
            <a:avLst/>
          </a:prstGeom>
        </p:spPr>
        <p:txBody>
          <a:bodyPr vert="horz" lIns="93137" tIns="46567" rIns="93137" bIns="46567" rtlCol="0" anchor="b"/>
          <a:lstStyle>
            <a:lvl1pPr algn="r">
              <a:defRPr sz="1200"/>
            </a:lvl1pPr>
          </a:lstStyle>
          <a:p>
            <a:fld id="{8260BB14-7DB1-4E8E-85C0-1B8D73F9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7" tIns="46567" rIns="93137" bIns="46567"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37" tIns="46567" rIns="93137" bIns="46567" rtlCol="0"/>
          <a:lstStyle>
            <a:lvl1pPr algn="r">
              <a:defRPr sz="1200"/>
            </a:lvl1pPr>
          </a:lstStyle>
          <a:p>
            <a:fld id="{BC540151-7540-47B7-89B5-5E6A3952BC0A}" type="datetimeFigureOut">
              <a:rPr lang="en-US" smtClean="0"/>
              <a:pPr/>
              <a:t>1/18/2018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7" rIns="93137" bIns="46567"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37" tIns="46567" rIns="93137" bIns="465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4820"/>
          </a:xfrm>
          <a:prstGeom prst="rect">
            <a:avLst/>
          </a:prstGeom>
        </p:spPr>
        <p:txBody>
          <a:bodyPr vert="horz" lIns="93137" tIns="46567" rIns="93137"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0"/>
            <a:ext cx="3037840" cy="464820"/>
          </a:xfrm>
          <a:prstGeom prst="rect">
            <a:avLst/>
          </a:prstGeom>
        </p:spPr>
        <p:txBody>
          <a:bodyPr vert="horz" lIns="93137" tIns="46567" rIns="93137" bIns="46567" rtlCol="0" anchor="b"/>
          <a:lstStyle>
            <a:lvl1pPr algn="r">
              <a:defRPr sz="1200"/>
            </a:lvl1pPr>
          </a:lstStyle>
          <a:p>
            <a:fld id="{17861C95-1ECC-413C-838C-F46B9A281B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Neil Introduction</a:t>
            </a:r>
            <a:endParaRPr lang="en-US" dirty="0"/>
          </a:p>
        </p:txBody>
      </p:sp>
      <p:sp>
        <p:nvSpPr>
          <p:cNvPr id="4" name="Slide Number Placeholder 3"/>
          <p:cNvSpPr>
            <a:spLocks noGrp="1"/>
          </p:cNvSpPr>
          <p:nvPr>
            <p:ph type="sldNum" sz="quarter" idx="10"/>
          </p:nvPr>
        </p:nvSpPr>
        <p:spPr/>
        <p:txBody>
          <a:bodyPr/>
          <a:lstStyle/>
          <a:p>
            <a:fld id="{17861C95-1ECC-413C-838C-F46B9A281B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861C95-1ECC-413C-838C-F46B9A281BE8}" type="slidenum">
              <a:rPr lang="en-US" smtClean="0"/>
              <a:pPr/>
              <a:t>14</a:t>
            </a:fld>
            <a:endParaRPr lang="en-US" dirty="0"/>
          </a:p>
        </p:txBody>
      </p:sp>
    </p:spTree>
    <p:extLst>
      <p:ext uri="{BB962C8B-B14F-4D97-AF65-F5344CB8AC3E}">
        <p14:creationId xmlns:p14="http://schemas.microsoft.com/office/powerpoint/2010/main" val="283710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861C95-1ECC-413C-838C-F46B9A281BE8}" type="slidenum">
              <a:rPr lang="en-US" smtClean="0"/>
              <a:pPr/>
              <a:t>15</a:t>
            </a:fld>
            <a:endParaRPr lang="en-US" dirty="0"/>
          </a:p>
        </p:txBody>
      </p:sp>
    </p:spTree>
    <p:extLst>
      <p:ext uri="{BB962C8B-B14F-4D97-AF65-F5344CB8AC3E}">
        <p14:creationId xmlns:p14="http://schemas.microsoft.com/office/powerpoint/2010/main" val="78877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861C95-1ECC-413C-838C-F46B9A281BE8}" type="slidenum">
              <a:rPr lang="en-US" smtClean="0"/>
              <a:pPr/>
              <a:t>16</a:t>
            </a:fld>
            <a:endParaRPr lang="en-US" dirty="0"/>
          </a:p>
        </p:txBody>
      </p:sp>
    </p:spTree>
    <p:extLst>
      <p:ext uri="{BB962C8B-B14F-4D97-AF65-F5344CB8AC3E}">
        <p14:creationId xmlns:p14="http://schemas.microsoft.com/office/powerpoint/2010/main" val="369462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861C95-1ECC-413C-838C-F46B9A281BE8}" type="slidenum">
              <a:rPr lang="en-US" smtClean="0"/>
              <a:pPr/>
              <a:t>17</a:t>
            </a:fld>
            <a:endParaRPr lang="en-US" dirty="0"/>
          </a:p>
        </p:txBody>
      </p:sp>
    </p:spTree>
    <p:extLst>
      <p:ext uri="{BB962C8B-B14F-4D97-AF65-F5344CB8AC3E}">
        <p14:creationId xmlns:p14="http://schemas.microsoft.com/office/powerpoint/2010/main" val="270837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861C95-1ECC-413C-838C-F46B9A281BE8}" type="slidenum">
              <a:rPr lang="en-US" smtClean="0"/>
              <a:pPr/>
              <a:t>19</a:t>
            </a:fld>
            <a:endParaRPr lang="en-US"/>
          </a:p>
        </p:txBody>
      </p:sp>
    </p:spTree>
    <p:extLst>
      <p:ext uri="{BB962C8B-B14F-4D97-AF65-F5344CB8AC3E}">
        <p14:creationId xmlns:p14="http://schemas.microsoft.com/office/powerpoint/2010/main" val="373647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61C95-1ECC-413C-838C-F46B9A281BE8}" type="slidenum">
              <a:rPr lang="en-US" smtClean="0"/>
              <a:pPr/>
              <a:t>2</a:t>
            </a:fld>
            <a:endParaRPr lang="en-US" dirty="0"/>
          </a:p>
        </p:txBody>
      </p:sp>
    </p:spTree>
    <p:extLst>
      <p:ext uri="{BB962C8B-B14F-4D97-AF65-F5344CB8AC3E}">
        <p14:creationId xmlns:p14="http://schemas.microsoft.com/office/powerpoint/2010/main" val="416515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61C95-1ECC-413C-838C-F46B9A281BE8}" type="slidenum">
              <a:rPr lang="en-US" smtClean="0"/>
              <a:pPr/>
              <a:t>3</a:t>
            </a:fld>
            <a:endParaRPr lang="en-US" dirty="0"/>
          </a:p>
        </p:txBody>
      </p:sp>
    </p:spTree>
    <p:extLst>
      <p:ext uri="{BB962C8B-B14F-4D97-AF65-F5344CB8AC3E}">
        <p14:creationId xmlns:p14="http://schemas.microsoft.com/office/powerpoint/2010/main" val="390851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861C95-1ECC-413C-838C-F46B9A281BE8}" type="slidenum">
              <a:rPr lang="en-US" smtClean="0"/>
              <a:pPr/>
              <a:t>4</a:t>
            </a:fld>
            <a:endParaRPr lang="en-US" dirty="0"/>
          </a:p>
        </p:txBody>
      </p:sp>
    </p:spTree>
    <p:extLst>
      <p:ext uri="{BB962C8B-B14F-4D97-AF65-F5344CB8AC3E}">
        <p14:creationId xmlns:p14="http://schemas.microsoft.com/office/powerpoint/2010/main" val="53803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861C95-1ECC-413C-838C-F46B9A281BE8}" type="slidenum">
              <a:rPr lang="en-US" smtClean="0"/>
              <a:pPr/>
              <a:t>5</a:t>
            </a:fld>
            <a:endParaRPr lang="en-US" dirty="0"/>
          </a:p>
        </p:txBody>
      </p:sp>
    </p:spTree>
    <p:extLst>
      <p:ext uri="{BB962C8B-B14F-4D97-AF65-F5344CB8AC3E}">
        <p14:creationId xmlns:p14="http://schemas.microsoft.com/office/powerpoint/2010/main" val="205136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861C95-1ECC-413C-838C-F46B9A281BE8}" type="slidenum">
              <a:rPr lang="en-US" smtClean="0"/>
              <a:pPr/>
              <a:t>8</a:t>
            </a:fld>
            <a:endParaRPr lang="en-US"/>
          </a:p>
        </p:txBody>
      </p:sp>
    </p:spTree>
    <p:extLst>
      <p:ext uri="{BB962C8B-B14F-4D97-AF65-F5344CB8AC3E}">
        <p14:creationId xmlns:p14="http://schemas.microsoft.com/office/powerpoint/2010/main" val="38139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861C95-1ECC-413C-838C-F46B9A281BE8}" type="slidenum">
              <a:rPr lang="en-US" smtClean="0"/>
              <a:pPr/>
              <a:t>9</a:t>
            </a:fld>
            <a:endParaRPr lang="en-US"/>
          </a:p>
        </p:txBody>
      </p:sp>
    </p:spTree>
    <p:extLst>
      <p:ext uri="{BB962C8B-B14F-4D97-AF65-F5344CB8AC3E}">
        <p14:creationId xmlns:p14="http://schemas.microsoft.com/office/powerpoint/2010/main" val="126231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-So, as we go through the service planning process, we are constantly weighing and trying to find the appropriate balance of investments that provide the greatest service to the largest number of people.</a:t>
            </a:r>
          </a:p>
          <a:p>
            <a:endParaRPr lang="en-US" dirty="0" smtClean="0"/>
          </a:p>
          <a:p>
            <a:r>
              <a:rPr lang="en-US" dirty="0" smtClean="0"/>
              <a:t>-Safety and Equity are factors that overarch all of these other balancing considerations, but within that context, we must balance:</a:t>
            </a:r>
          </a:p>
          <a:p>
            <a:pPr lvl="1"/>
            <a:r>
              <a:rPr lang="en-US" dirty="0" smtClean="0"/>
              <a:t>-Capital investments vs. Service Hours, do we bond for buses, when do we do repairs and upgrades to maintenance facilities, for example.</a:t>
            </a:r>
          </a:p>
          <a:p>
            <a:pPr lvl="1"/>
            <a:r>
              <a:rPr lang="en-US" dirty="0" smtClean="0"/>
              <a:t>-Geographic coverage vs. fare box recovery.  As we pioneer service in suburban areas our fare box recovery will likely not be as strong as it would be if we added service on our most popular routes.</a:t>
            </a:r>
          </a:p>
          <a:p>
            <a:pPr lvl="1"/>
            <a:r>
              <a:rPr lang="en-US" dirty="0" smtClean="0"/>
              <a:t>-Span of service – evenings, weekends, early mornings is important for some customers, and can cost less because it may not require new buses -- but typically has a lower </a:t>
            </a:r>
            <a:r>
              <a:rPr lang="en-US" dirty="0" err="1" smtClean="0"/>
              <a:t>farebox</a:t>
            </a:r>
            <a:r>
              <a:rPr lang="en-US" dirty="0" smtClean="0"/>
              <a:t> than additional frequent service, which may move more people.</a:t>
            </a:r>
          </a:p>
          <a:p>
            <a:pPr lvl="1"/>
            <a:r>
              <a:rPr lang="en-US" dirty="0" smtClean="0"/>
              <a:t>-Schedule reliability is important but it requires adding more runs as congestion grows.  Should that be a priority over adding basic service in areas with very little or no current service?</a:t>
            </a:r>
          </a:p>
        </p:txBody>
      </p:sp>
      <p:sp>
        <p:nvSpPr>
          <p:cNvPr id="4" name="Slide Number Placeholder 3"/>
          <p:cNvSpPr>
            <a:spLocks noGrp="1"/>
          </p:cNvSpPr>
          <p:nvPr>
            <p:ph type="sldNum" sz="quarter" idx="10"/>
          </p:nvPr>
        </p:nvSpPr>
        <p:spPr/>
        <p:txBody>
          <a:bodyPr/>
          <a:lstStyle/>
          <a:p>
            <a:fld id="{C73128ED-22A1-4B44-9F3E-9707C752E4F7}" type="slidenum">
              <a:rPr lang="en-US" smtClean="0"/>
              <a:pPr/>
              <a:t>10</a:t>
            </a:fld>
            <a:endParaRPr lang="en-US"/>
          </a:p>
        </p:txBody>
      </p:sp>
    </p:spTree>
    <p:extLst>
      <p:ext uri="{BB962C8B-B14F-4D97-AF65-F5344CB8AC3E}">
        <p14:creationId xmlns:p14="http://schemas.microsoft.com/office/powerpoint/2010/main" val="395109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Equity - TriMet’s services and business opportunities are open to everyone in our community. TriMet operates with fairness and equity for all. TriMet complies with Title VI of the Civil Rights Act, and also strives to ensure that the decisions of where and when to serve are made through an equity lens, considering the needs of low-income populations, people of color, people with disabilities, and other communities of concern. Equity is a lens through which the other following considerations should be considered. </a:t>
            </a:r>
          </a:p>
          <a:p>
            <a:endParaRPr lang="en-US" dirty="0" smtClean="0"/>
          </a:p>
          <a:p>
            <a:r>
              <a:rPr lang="en-US" dirty="0" smtClean="0"/>
              <a:t>Demand - Service should respond to changes in demand for mobility and access via transit.</a:t>
            </a:r>
          </a:p>
          <a:p>
            <a:endParaRPr lang="en-US" dirty="0" smtClean="0"/>
          </a:p>
          <a:p>
            <a:r>
              <a:rPr lang="en-US" dirty="0" smtClean="0"/>
              <a:t>Productivity – Productivity (measured in boarding rides per vehicle hour) measures the cost-effectiveness of the service provided. Productivity should be understood in the context of the need to provide service across the district as well as challenges such as last-mile connections or partnering with other agencies or service providers to meet the needs of specific areas with comparatively lower demand. </a:t>
            </a:r>
          </a:p>
          <a:p>
            <a:endParaRPr lang="en-US" dirty="0" smtClean="0"/>
          </a:p>
          <a:p>
            <a:r>
              <a:rPr lang="en-US" dirty="0" smtClean="0"/>
              <a:t>Connections - Connections to jobs, to school, and other high priority places for communities. These can include key locations such as job centers, schools, colleges, training centers, and neighborhood housing. </a:t>
            </a:r>
          </a:p>
          <a:p>
            <a:endParaRPr lang="en-US" dirty="0" smtClean="0"/>
          </a:p>
          <a:p>
            <a:r>
              <a:rPr lang="en-US" dirty="0" smtClean="0"/>
              <a:t>Growth – Growth in population and employment in various parts of the region should help inform service decisions and service should support the needs of this growth.</a:t>
            </a:r>
            <a:endParaRPr lang="en-US" dirty="0"/>
          </a:p>
        </p:txBody>
      </p:sp>
      <p:sp>
        <p:nvSpPr>
          <p:cNvPr id="4" name="Slide Number Placeholder 3"/>
          <p:cNvSpPr>
            <a:spLocks noGrp="1"/>
          </p:cNvSpPr>
          <p:nvPr>
            <p:ph type="sldNum" sz="quarter" idx="10"/>
          </p:nvPr>
        </p:nvSpPr>
        <p:spPr/>
        <p:txBody>
          <a:bodyPr/>
          <a:lstStyle/>
          <a:p>
            <a:fld id="{C73128ED-22A1-4B44-9F3E-9707C752E4F7}" type="slidenum">
              <a:rPr lang="en-US" smtClean="0"/>
              <a:pPr/>
              <a:t>11</a:t>
            </a:fld>
            <a:endParaRPr lang="en-US"/>
          </a:p>
        </p:txBody>
      </p:sp>
    </p:spTree>
    <p:extLst>
      <p:ext uri="{BB962C8B-B14F-4D97-AF65-F5344CB8AC3E}">
        <p14:creationId xmlns:p14="http://schemas.microsoft.com/office/powerpoint/2010/main" val="146808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B327A"/>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2">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473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72400" cy="914400"/>
          </a:xfrm>
        </p:spPr>
        <p:txBody>
          <a:bodyPr/>
          <a:lstStyle>
            <a:lvl1pPr algn="ctr">
              <a:defRPr>
                <a:solidFill>
                  <a:srgbClr val="1B327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2057400"/>
            <a:ext cx="7772400" cy="4191000"/>
          </a:xfrm>
        </p:spPr>
        <p:txBody>
          <a:bodyPr/>
          <a:lstStyle>
            <a:lvl1pPr>
              <a:defRPr>
                <a:solidFill>
                  <a:schemeClr val="bg2">
                    <a:lumMod val="5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3292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73870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lvl1pPr algn="l">
              <a:defRPr>
                <a:solidFill>
                  <a:srgbClr val="1B327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60375" y="2255838"/>
            <a:ext cx="4040188" cy="639762"/>
          </a:xfrm>
        </p:spPr>
        <p:txBody>
          <a:bodyPr anchor="b"/>
          <a:lstStyle>
            <a:lvl1pPr marL="0" indent="0">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906712"/>
            <a:ext cx="4040188" cy="3494088"/>
          </a:xfrm>
        </p:spPr>
        <p:txBody>
          <a:bodyPr/>
          <a:lstStyle>
            <a:lvl1pPr>
              <a:defRPr sz="2000">
                <a:solidFill>
                  <a:schemeClr val="tx2">
                    <a:lumMod val="95000"/>
                    <a:lumOff val="5000"/>
                  </a:schemeClr>
                </a:solidFill>
              </a:defRPr>
            </a:lvl1pPr>
            <a:lvl2pPr>
              <a:defRPr sz="1800">
                <a:solidFill>
                  <a:schemeClr val="tx2">
                    <a:lumMod val="95000"/>
                    <a:lumOff val="5000"/>
                  </a:schemeClr>
                </a:solidFill>
              </a:defRPr>
            </a:lvl2pPr>
            <a:lvl3pPr>
              <a:defRPr sz="1800">
                <a:solidFill>
                  <a:schemeClr val="tx2">
                    <a:lumMod val="95000"/>
                    <a:lumOff val="5000"/>
                  </a:schemeClr>
                </a:solidFill>
              </a:defRPr>
            </a:lvl3pPr>
            <a:lvl4pPr>
              <a:defRPr sz="1800">
                <a:solidFill>
                  <a:schemeClr val="tx2">
                    <a:lumMod val="95000"/>
                    <a:lumOff val="5000"/>
                  </a:schemeClr>
                </a:solidFill>
              </a:defRPr>
            </a:lvl4pPr>
            <a:lvl5pPr>
              <a:defRPr sz="1800">
                <a:solidFill>
                  <a:schemeClr val="tx2">
                    <a:lumMod val="95000"/>
                    <a:lumOff val="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255838"/>
            <a:ext cx="4041775" cy="639762"/>
          </a:xfrm>
        </p:spPr>
        <p:txBody>
          <a:bodyPr anchor="b"/>
          <a:lstStyle>
            <a:lvl1pPr marL="0" indent="0">
              <a:buNone/>
              <a:defRPr sz="20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906712"/>
            <a:ext cx="4041775" cy="3494088"/>
          </a:xfrm>
        </p:spPr>
        <p:txBody>
          <a:bodyPr/>
          <a:lstStyle>
            <a:lvl1pPr>
              <a:defRPr sz="2000">
                <a:solidFill>
                  <a:schemeClr val="tx2">
                    <a:lumMod val="95000"/>
                    <a:lumOff val="5000"/>
                  </a:schemeClr>
                </a:solidFill>
              </a:defRPr>
            </a:lvl1pPr>
            <a:lvl2pPr>
              <a:defRPr sz="1800">
                <a:solidFill>
                  <a:schemeClr val="tx2">
                    <a:lumMod val="95000"/>
                    <a:lumOff val="5000"/>
                  </a:schemeClr>
                </a:solidFill>
              </a:defRPr>
            </a:lvl2pPr>
            <a:lvl3pPr>
              <a:defRPr sz="1800">
                <a:solidFill>
                  <a:schemeClr val="tx2">
                    <a:lumMod val="95000"/>
                    <a:lumOff val="5000"/>
                  </a:schemeClr>
                </a:solidFill>
              </a:defRPr>
            </a:lvl3pPr>
            <a:lvl4pPr>
              <a:defRPr sz="1800">
                <a:solidFill>
                  <a:schemeClr val="tx2">
                    <a:lumMod val="95000"/>
                    <a:lumOff val="5000"/>
                  </a:schemeClr>
                </a:solidFill>
              </a:defRPr>
            </a:lvl4pPr>
            <a:lvl5pPr>
              <a:defRPr sz="1800">
                <a:solidFill>
                  <a:schemeClr val="tx2">
                    <a:lumMod val="95000"/>
                    <a:lumOff val="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23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B327A"/>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051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6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62087"/>
            <a:ext cx="3008313" cy="935539"/>
          </a:xfrm>
        </p:spPr>
        <p:txBody>
          <a:bodyPr anchor="b"/>
          <a:lstStyle>
            <a:lvl1pPr algn="l">
              <a:defRPr sz="2000" b="1">
                <a:solidFill>
                  <a:srgbClr val="1B327A"/>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62088"/>
            <a:ext cx="5111750" cy="4938712"/>
          </a:xfrm>
        </p:spPr>
        <p:txBody>
          <a:bodyPr/>
          <a:lstStyle>
            <a:lvl1pPr>
              <a:defRPr sz="3200">
                <a:solidFill>
                  <a:srgbClr val="1B327A"/>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624137"/>
            <a:ext cx="3008313" cy="3776663"/>
          </a:xfrm>
        </p:spPr>
        <p:txBody>
          <a:bodyPr/>
          <a:lstStyle>
            <a:lvl1pPr marL="0" indent="0">
              <a:buNone/>
              <a:defRPr sz="18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5599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5011565"/>
            <a:ext cx="7315200" cy="471844"/>
          </a:xfrm>
        </p:spPr>
        <p:txBody>
          <a:bodyPr anchor="b"/>
          <a:lstStyle>
            <a:lvl1pPr algn="l">
              <a:defRPr sz="2000" b="1">
                <a:solidFill>
                  <a:schemeClr val="bg2">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838200" y="1527175"/>
            <a:ext cx="7315200" cy="3425825"/>
          </a:xfrm>
        </p:spPr>
        <p:txBody>
          <a:bodyPr/>
          <a:lstStyle>
            <a:lvl1pPr marL="0" indent="0">
              <a:buNone/>
              <a:defRPr sz="3200">
                <a:solidFill>
                  <a:srgbClr val="1B327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838200" y="5578303"/>
            <a:ext cx="7315200" cy="670097"/>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16940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600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5757899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rtl="0" eaLnBrk="1" fontAlgn="base" hangingPunct="1">
        <a:spcBef>
          <a:spcPct val="0"/>
        </a:spcBef>
        <a:spcAft>
          <a:spcPct val="0"/>
        </a:spcAft>
        <a:defRPr sz="3600" b="1">
          <a:solidFill>
            <a:srgbClr val="1B327A"/>
          </a:solidFill>
          <a:latin typeface="+mj-lt"/>
          <a:ea typeface="+mj-ea"/>
          <a:cs typeface="+mj-cs"/>
        </a:defRPr>
      </a:lvl1pPr>
      <a:lvl2pPr algn="l" rtl="0" eaLnBrk="1" fontAlgn="base" hangingPunct="1">
        <a:spcBef>
          <a:spcPct val="0"/>
        </a:spcBef>
        <a:spcAft>
          <a:spcPct val="0"/>
        </a:spcAft>
        <a:defRPr sz="3600" b="1">
          <a:solidFill>
            <a:srgbClr val="1B327A"/>
          </a:solidFill>
          <a:latin typeface="Arial" charset="0"/>
        </a:defRPr>
      </a:lvl2pPr>
      <a:lvl3pPr algn="l" rtl="0" eaLnBrk="1" fontAlgn="base" hangingPunct="1">
        <a:spcBef>
          <a:spcPct val="0"/>
        </a:spcBef>
        <a:spcAft>
          <a:spcPct val="0"/>
        </a:spcAft>
        <a:defRPr sz="3600" b="1">
          <a:solidFill>
            <a:srgbClr val="1B327A"/>
          </a:solidFill>
          <a:latin typeface="Arial" charset="0"/>
        </a:defRPr>
      </a:lvl3pPr>
      <a:lvl4pPr algn="l" rtl="0" eaLnBrk="1" fontAlgn="base" hangingPunct="1">
        <a:spcBef>
          <a:spcPct val="0"/>
        </a:spcBef>
        <a:spcAft>
          <a:spcPct val="0"/>
        </a:spcAft>
        <a:defRPr sz="3600" b="1">
          <a:solidFill>
            <a:srgbClr val="1B327A"/>
          </a:solidFill>
          <a:latin typeface="Arial" charset="0"/>
        </a:defRPr>
      </a:lvl4pPr>
      <a:lvl5pPr algn="l" rtl="0" eaLnBrk="1" fontAlgn="base" hangingPunct="1">
        <a:spcBef>
          <a:spcPct val="0"/>
        </a:spcBef>
        <a:spcAft>
          <a:spcPct val="0"/>
        </a:spcAft>
        <a:defRPr sz="3600" b="1">
          <a:solidFill>
            <a:srgbClr val="1B327A"/>
          </a:solidFill>
          <a:latin typeface="Arial" charset="0"/>
        </a:defRPr>
      </a:lvl5pPr>
      <a:lvl6pPr marL="457200" algn="ctr" rtl="0" eaLnBrk="1" fontAlgn="base" hangingPunct="1">
        <a:spcBef>
          <a:spcPct val="0"/>
        </a:spcBef>
        <a:spcAft>
          <a:spcPct val="0"/>
        </a:spcAft>
        <a:defRPr sz="3600" b="1">
          <a:solidFill>
            <a:srgbClr val="003399"/>
          </a:solidFill>
          <a:latin typeface="Arial" charset="0"/>
        </a:defRPr>
      </a:lvl6pPr>
      <a:lvl7pPr marL="914400" algn="ctr" rtl="0" eaLnBrk="1" fontAlgn="base" hangingPunct="1">
        <a:spcBef>
          <a:spcPct val="0"/>
        </a:spcBef>
        <a:spcAft>
          <a:spcPct val="0"/>
        </a:spcAft>
        <a:defRPr sz="3600" b="1">
          <a:solidFill>
            <a:srgbClr val="003399"/>
          </a:solidFill>
          <a:latin typeface="Arial" charset="0"/>
        </a:defRPr>
      </a:lvl7pPr>
      <a:lvl8pPr marL="1371600" algn="ctr" rtl="0" eaLnBrk="1" fontAlgn="base" hangingPunct="1">
        <a:spcBef>
          <a:spcPct val="0"/>
        </a:spcBef>
        <a:spcAft>
          <a:spcPct val="0"/>
        </a:spcAft>
        <a:defRPr sz="3600" b="1">
          <a:solidFill>
            <a:srgbClr val="003399"/>
          </a:solidFill>
          <a:latin typeface="Arial" charset="0"/>
        </a:defRPr>
      </a:lvl8pPr>
      <a:lvl9pPr marL="1828800" algn="ctr" rtl="0" eaLnBrk="1" fontAlgn="base" hangingPunct="1">
        <a:spcBef>
          <a:spcPct val="0"/>
        </a:spcBef>
        <a:spcAft>
          <a:spcPct val="0"/>
        </a:spcAft>
        <a:defRPr sz="3600" b="1">
          <a:solidFill>
            <a:srgbClr val="003399"/>
          </a:solidFill>
          <a:latin typeface="Arial" charset="0"/>
        </a:defRPr>
      </a:lvl9pPr>
    </p:titleStyle>
    <p:bodyStyle>
      <a:lvl1pPr marL="342900" indent="-342900" algn="l" rtl="0" eaLnBrk="1" fontAlgn="base" hangingPunct="1">
        <a:spcBef>
          <a:spcPct val="20000"/>
        </a:spcBef>
        <a:spcAft>
          <a:spcPct val="0"/>
        </a:spcAft>
        <a:defRPr sz="3200">
          <a:solidFill>
            <a:schemeClr val="tx2"/>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Data" Target="../diagrams/data1.xml"/><Relationship Id="rId21" Type="http://schemas.openxmlformats.org/officeDocument/2006/relationships/diagramQuickStyle" Target="../diagrams/quickStyle4.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8.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8" y="2819400"/>
            <a:ext cx="9144000" cy="1676400"/>
          </a:xfrm>
        </p:spPr>
        <p:txBody>
          <a:bodyPr>
            <a:normAutofit fontScale="90000"/>
          </a:bodyPr>
          <a:lstStyle/>
          <a:p>
            <a:pPr algn="ctr"/>
            <a:r>
              <a:rPr lang="en-US" sz="4000" dirty="0" smtClean="0"/>
              <a:t>HB 2017 Transit Advisory Committee</a:t>
            </a:r>
            <a:r>
              <a:rPr lang="en-US" dirty="0" smtClean="0"/>
              <a:t/>
            </a:r>
            <a:br>
              <a:rPr lang="en-US" dirty="0" smtClean="0"/>
            </a:br>
            <a:r>
              <a:rPr lang="en-US" dirty="0" smtClean="0"/>
              <a:t/>
            </a:r>
            <a:br>
              <a:rPr lang="en-US" dirty="0" smtClean="0"/>
            </a:br>
            <a:r>
              <a:rPr lang="en-US" dirty="0" smtClean="0"/>
              <a:t>January 19,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09600"/>
          </a:xfrm>
        </p:spPr>
        <p:txBody>
          <a:bodyPr>
            <a:noAutofit/>
          </a:bodyPr>
          <a:lstStyle/>
          <a:p>
            <a:r>
              <a:rPr lang="en-US" dirty="0" smtClean="0"/>
              <a:t>Balancing Objectives</a:t>
            </a:r>
            <a:endParaRPr lang="en-US" dirty="0"/>
          </a:p>
        </p:txBody>
      </p:sp>
      <p:graphicFrame>
        <p:nvGraphicFramePr>
          <p:cNvPr id="11" name="Content Placeholder 4"/>
          <p:cNvGraphicFramePr>
            <a:graphicFrameLocks noChangeAspect="1"/>
          </p:cNvGraphicFramePr>
          <p:nvPr>
            <p:extLst/>
          </p:nvPr>
        </p:nvGraphicFramePr>
        <p:xfrm>
          <a:off x="1143000" y="2682240"/>
          <a:ext cx="2895600" cy="1737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7"/>
          <p:cNvGrpSpPr/>
          <p:nvPr/>
        </p:nvGrpSpPr>
        <p:grpSpPr>
          <a:xfrm>
            <a:off x="1066800" y="1455420"/>
            <a:ext cx="6781800" cy="1059180"/>
            <a:chOff x="2590800" y="2590800"/>
            <a:chExt cx="4335780" cy="1059180"/>
          </a:xfrm>
        </p:grpSpPr>
        <p:pic>
          <p:nvPicPr>
            <p:cNvPr id="19" name="Picture 2"/>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2590800" y="2590800"/>
              <a:ext cx="4335780" cy="1059180"/>
            </a:xfrm>
            <a:prstGeom prst="rect">
              <a:avLst/>
            </a:prstGeom>
            <a:noFill/>
            <a:ln w="9525">
              <a:noFill/>
              <a:miter lim="800000"/>
              <a:headEnd/>
              <a:tailEnd/>
            </a:ln>
          </p:spPr>
        </p:pic>
        <p:sp>
          <p:nvSpPr>
            <p:cNvPr id="20" name="TextBox 19"/>
            <p:cNvSpPr txBox="1"/>
            <p:nvPr/>
          </p:nvSpPr>
          <p:spPr>
            <a:xfrm>
              <a:off x="3844290" y="2964180"/>
              <a:ext cx="1981200" cy="461665"/>
            </a:xfrm>
            <a:prstGeom prst="rect">
              <a:avLst/>
            </a:prstGeom>
            <a:noFill/>
          </p:spPr>
          <p:txBody>
            <a:bodyPr wrap="square" rtlCol="0">
              <a:spAutoFit/>
            </a:bodyPr>
            <a:lstStyle/>
            <a:p>
              <a:pPr algn="ctr"/>
              <a:r>
                <a:rPr lang="en-US" dirty="0" smtClean="0">
                  <a:solidFill>
                    <a:schemeClr val="bg1"/>
                  </a:solidFill>
                  <a:latin typeface="+mj-lt"/>
                </a:rPr>
                <a:t>Safety &amp; Equity</a:t>
              </a:r>
              <a:endParaRPr lang="en-US" dirty="0">
                <a:solidFill>
                  <a:schemeClr val="bg1"/>
                </a:solidFill>
                <a:latin typeface="+mj-lt"/>
              </a:endParaRPr>
            </a:p>
          </p:txBody>
        </p:sp>
      </p:grpSp>
      <p:graphicFrame>
        <p:nvGraphicFramePr>
          <p:cNvPr id="14" name="Content Placeholder 4"/>
          <p:cNvGraphicFramePr>
            <a:graphicFrameLocks noChangeAspect="1"/>
          </p:cNvGraphicFramePr>
          <p:nvPr>
            <p:extLst/>
          </p:nvPr>
        </p:nvGraphicFramePr>
        <p:xfrm>
          <a:off x="4953000" y="2682240"/>
          <a:ext cx="2895600" cy="17373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5" name="Content Placeholder 4"/>
          <p:cNvGraphicFramePr>
            <a:graphicFrameLocks noChangeAspect="1"/>
          </p:cNvGraphicFramePr>
          <p:nvPr>
            <p:extLst/>
          </p:nvPr>
        </p:nvGraphicFramePr>
        <p:xfrm>
          <a:off x="1143000" y="4815840"/>
          <a:ext cx="2895600" cy="17373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6" name="Content Placeholder 4"/>
          <p:cNvGraphicFramePr>
            <a:graphicFrameLocks noChangeAspect="1"/>
          </p:cNvGraphicFramePr>
          <p:nvPr>
            <p:extLst/>
          </p:nvPr>
        </p:nvGraphicFramePr>
        <p:xfrm>
          <a:off x="4953000" y="4815840"/>
          <a:ext cx="2895600" cy="173736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10037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Planning</a:t>
            </a:r>
            <a:endParaRPr lang="en-US" dirty="0"/>
          </a:p>
        </p:txBody>
      </p:sp>
      <p:graphicFrame>
        <p:nvGraphicFramePr>
          <p:cNvPr id="5" name="Content Placeholder 4"/>
          <p:cNvGraphicFramePr>
            <a:graphicFrameLocks noGrp="1"/>
          </p:cNvGraphicFramePr>
          <p:nvPr>
            <p:ph idx="1"/>
            <p:extLst/>
          </p:nvPr>
        </p:nvGraphicFramePr>
        <p:xfrm>
          <a:off x="777766" y="2057400"/>
          <a:ext cx="7772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42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576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59" y="914400"/>
            <a:ext cx="7772400" cy="685800"/>
          </a:xfrm>
        </p:spPr>
        <p:txBody>
          <a:bodyPr/>
          <a:lstStyle/>
          <a:p>
            <a:r>
              <a:rPr lang="en-US" dirty="0" smtClean="0"/>
              <a:t>FY19 Service Proposal</a:t>
            </a:r>
            <a:endParaRPr lang="en-US" dirty="0"/>
          </a:p>
        </p:txBody>
      </p:sp>
      <p:sp>
        <p:nvSpPr>
          <p:cNvPr id="3" name="Content Placeholder 2"/>
          <p:cNvSpPr>
            <a:spLocks noGrp="1"/>
          </p:cNvSpPr>
          <p:nvPr>
            <p:ph idx="1"/>
          </p:nvPr>
        </p:nvSpPr>
        <p:spPr>
          <a:xfrm>
            <a:off x="685800" y="1600200"/>
            <a:ext cx="7772400" cy="4191000"/>
          </a:xfrm>
        </p:spPr>
        <p:txBody>
          <a:bodyPr/>
          <a:lstStyle/>
          <a:p>
            <a:pPr marL="457200" indent="-457200">
              <a:buFont typeface="Arial" panose="020B0604020202020204" pitchFamily="34" charset="0"/>
              <a:buChar char="•"/>
            </a:pPr>
            <a:r>
              <a:rPr lang="en-US" sz="2400" dirty="0" smtClean="0"/>
              <a:t>24 hour service on lines 20-Burnside/Stark and 57-TV Hwy.  New bus service to the Portland Airport when Red Line isn’t running</a:t>
            </a:r>
          </a:p>
          <a:p>
            <a:pPr marL="457200" indent="-457200">
              <a:buFont typeface="Arial" panose="020B0604020202020204" pitchFamily="34" charset="0"/>
              <a:buChar char="•"/>
            </a:pPr>
            <a:r>
              <a:rPr lang="en-US" sz="2400" dirty="0" smtClean="0"/>
              <a:t>Increased frequency on 3 bus lines (20,73-122nd,81-Kane Rd/257th)</a:t>
            </a:r>
          </a:p>
          <a:p>
            <a:pPr marL="457200" indent="-457200">
              <a:buFont typeface="Arial" panose="020B0604020202020204" pitchFamily="34" charset="0"/>
              <a:buChar char="•"/>
            </a:pPr>
            <a:r>
              <a:rPr lang="en-US" sz="2400" dirty="0" smtClean="0"/>
              <a:t>Route change to 2 bus lines (24-Fremont,79-Clackamas/Oregon City)</a:t>
            </a:r>
          </a:p>
          <a:p>
            <a:pPr marL="457200" indent="-457200">
              <a:buFont typeface="Arial" panose="020B0604020202020204" pitchFamily="34" charset="0"/>
              <a:buChar char="•"/>
            </a:pPr>
            <a:r>
              <a:rPr lang="en-US" sz="2400" dirty="0" smtClean="0"/>
              <a:t>Increased span of service (61-Marquam Hill/Beaverton,64-Marquam Hill/Tigard,66-Marquam Hill/Hollywood,68-Marquam Hill/Collins Circle, 96-Tualatin/I-5)</a:t>
            </a:r>
          </a:p>
          <a:p>
            <a:pPr marL="457200" indent="-457200">
              <a:buFont typeface="Arial" panose="020B0604020202020204" pitchFamily="34" charset="0"/>
              <a:buChar char="•"/>
            </a:pPr>
            <a:r>
              <a:rPr lang="en-US" sz="2400" dirty="0" smtClean="0"/>
              <a:t>One new bus line (Clackamas County on Webster Road)</a:t>
            </a:r>
            <a:endParaRPr lang="en-US" sz="2400" dirty="0"/>
          </a:p>
        </p:txBody>
      </p:sp>
      <p:sp>
        <p:nvSpPr>
          <p:cNvPr id="4" name="TextBox 3"/>
          <p:cNvSpPr txBox="1"/>
          <p:nvPr/>
        </p:nvSpPr>
        <p:spPr>
          <a:xfrm>
            <a:off x="7848600" y="27878"/>
            <a:ext cx="914400" cy="923330"/>
          </a:xfrm>
          <a:prstGeom prst="rect">
            <a:avLst/>
          </a:prstGeom>
          <a:noFill/>
        </p:spPr>
        <p:txBody>
          <a:bodyPr wrap="square" rtlCol="0">
            <a:spAutoFit/>
          </a:bodyPr>
          <a:lstStyle/>
          <a:p>
            <a:r>
              <a:rPr lang="en-US" sz="5400" dirty="0" smtClean="0">
                <a:solidFill>
                  <a:srgbClr val="FF0000"/>
                </a:solidFill>
                <a:sym typeface="Wingdings" panose="05000000000000000000" pitchFamily="2" charset="2"/>
              </a:rPr>
              <a:t></a:t>
            </a:r>
            <a:endParaRPr lang="en-US" sz="5400" dirty="0">
              <a:solidFill>
                <a:srgbClr val="FF0000"/>
              </a:solidFill>
            </a:endParaRPr>
          </a:p>
        </p:txBody>
      </p:sp>
    </p:spTree>
    <p:extLst>
      <p:ext uri="{BB962C8B-B14F-4D97-AF65-F5344CB8AC3E}">
        <p14:creationId xmlns:p14="http://schemas.microsoft.com/office/powerpoint/2010/main" val="164661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lstStyle/>
          <a:p>
            <a:pPr algn="ctr"/>
            <a:r>
              <a:rPr lang="en-US" dirty="0" smtClean="0"/>
              <a:t>Regional Coordination</a:t>
            </a:r>
            <a:endParaRPr lang="en-US" dirty="0"/>
          </a:p>
        </p:txBody>
      </p:sp>
      <p:sp>
        <p:nvSpPr>
          <p:cNvPr id="3" name="Subtitle 2"/>
          <p:cNvSpPr txBox="1">
            <a:spLocks/>
          </p:cNvSpPr>
          <p:nvPr/>
        </p:nvSpPr>
        <p:spPr bwMode="auto">
          <a:xfrm>
            <a:off x="685800" y="1784733"/>
            <a:ext cx="670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a:buFont typeface="Arial" panose="020B0604020202020204" pitchFamily="34" charset="0"/>
              <a:buChar char="•"/>
            </a:pPr>
            <a:r>
              <a:rPr lang="en-US" sz="2800" dirty="0" smtClean="0">
                <a:latin typeface="Arial" panose="020B0604020202020204" pitchFamily="34" charset="0"/>
                <a:ea typeface="Calibri" panose="020F0502020204030204" pitchFamily="34" charset="0"/>
                <a:cs typeface="Arial" panose="020B0604020202020204" pitchFamily="34" charset="0"/>
              </a:rPr>
              <a:t>Regional coordination and reduction of </a:t>
            </a:r>
            <a:r>
              <a:rPr lang="en-US" sz="2800" dirty="0">
                <a:latin typeface="Arial" panose="020B0604020202020204" pitchFamily="34" charset="0"/>
                <a:ea typeface="Calibri" panose="020F0502020204030204" pitchFamily="34" charset="0"/>
                <a:cs typeface="Arial" panose="020B0604020202020204" pitchFamily="34" charset="0"/>
              </a:rPr>
              <a:t>fragmentation between TriMet </a:t>
            </a:r>
            <a:r>
              <a:rPr lang="en-US" sz="2800" dirty="0" smtClean="0">
                <a:latin typeface="Arial" panose="020B0604020202020204" pitchFamily="34" charset="0"/>
                <a:ea typeface="Calibri" panose="020F0502020204030204" pitchFamily="34" charset="0"/>
                <a:cs typeface="Arial" panose="020B0604020202020204" pitchFamily="34" charset="0"/>
              </a:rPr>
              <a:t>and </a:t>
            </a:r>
            <a:r>
              <a:rPr lang="en-US" sz="2800" dirty="0">
                <a:latin typeface="Arial" panose="020B0604020202020204" pitchFamily="34" charset="0"/>
                <a:ea typeface="Calibri" panose="020F0502020204030204" pitchFamily="34" charset="0"/>
                <a:cs typeface="Arial" panose="020B0604020202020204" pitchFamily="34" charset="0"/>
              </a:rPr>
              <a:t>communities outside the TriMet </a:t>
            </a:r>
            <a:r>
              <a:rPr lang="en-US" sz="2800" dirty="0" smtClean="0">
                <a:latin typeface="Arial" panose="020B0604020202020204" pitchFamily="34" charset="0"/>
                <a:ea typeface="Calibri" panose="020F0502020204030204" pitchFamily="34" charset="0"/>
                <a:cs typeface="Arial" panose="020B0604020202020204" pitchFamily="34" charset="0"/>
              </a:rPr>
              <a:t>service </a:t>
            </a:r>
            <a:r>
              <a:rPr lang="en-US" sz="2800" dirty="0">
                <a:latin typeface="Arial" panose="020B0604020202020204" pitchFamily="34" charset="0"/>
                <a:ea typeface="Calibri" panose="020F0502020204030204" pitchFamily="34" charset="0"/>
                <a:cs typeface="Arial" panose="020B0604020202020204" pitchFamily="34" charset="0"/>
              </a:rPr>
              <a:t>district, but inside </a:t>
            </a:r>
            <a:r>
              <a:rPr lang="en-US" sz="2800" dirty="0" smtClean="0">
                <a:latin typeface="Arial" panose="020B0604020202020204" pitchFamily="34" charset="0"/>
                <a:ea typeface="Calibri" panose="020F0502020204030204" pitchFamily="34" charset="0"/>
                <a:cs typeface="Arial" panose="020B0604020202020204" pitchFamily="34" charset="0"/>
              </a:rPr>
              <a:t>Clackamas</a:t>
            </a:r>
            <a:r>
              <a:rPr lang="en-US" sz="2800" dirty="0">
                <a:latin typeface="Arial" panose="020B0604020202020204" pitchFamily="34" charset="0"/>
                <a:ea typeface="Calibri" panose="020F0502020204030204" pitchFamily="34" charset="0"/>
                <a:cs typeface="Arial" panose="020B0604020202020204" pitchFamily="34" charset="0"/>
              </a:rPr>
              <a:t>, Multnomah, and </a:t>
            </a:r>
            <a:r>
              <a:rPr lang="en-US" sz="2800" dirty="0" smtClean="0">
                <a:latin typeface="Arial" panose="020B0604020202020204" pitchFamily="34" charset="0"/>
                <a:ea typeface="Calibri" panose="020F0502020204030204" pitchFamily="34" charset="0"/>
                <a:cs typeface="Arial" panose="020B0604020202020204" pitchFamily="34" charset="0"/>
              </a:rPr>
              <a:t>Washington </a:t>
            </a:r>
            <a:r>
              <a:rPr lang="en-US" sz="2800" dirty="0">
                <a:latin typeface="Arial" panose="020B0604020202020204" pitchFamily="34" charset="0"/>
                <a:ea typeface="Calibri" panose="020F0502020204030204" pitchFamily="34" charset="0"/>
                <a:cs typeface="Arial" panose="020B0604020202020204" pitchFamily="34" charset="0"/>
              </a:rPr>
              <a:t>counties</a:t>
            </a:r>
            <a:r>
              <a:rPr lang="en-US" sz="2800" dirty="0" smtClean="0">
                <a:latin typeface="Arial" panose="020B0604020202020204" pitchFamily="34" charset="0"/>
                <a:ea typeface="Calibri" panose="020F0502020204030204" pitchFamily="34" charset="0"/>
                <a:cs typeface="Arial" panose="020B0604020202020204" pitchFamily="34" charset="0"/>
              </a:rPr>
              <a:t>.</a:t>
            </a:r>
          </a:p>
          <a:p>
            <a:pPr marL="0" indent="0"/>
            <a:endParaRPr lang="en-US" sz="2800" dirty="0">
              <a:latin typeface="Arial" panose="020B060402020202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r>
              <a:rPr lang="en-US" sz="2800" dirty="0" smtClean="0">
                <a:latin typeface="Arial" panose="020B0604020202020204" pitchFamily="34" charset="0"/>
                <a:ea typeface="Calibri" panose="020F0502020204030204" pitchFamily="34" charset="0"/>
                <a:cs typeface="Arial" panose="020B0604020202020204" pitchFamily="34" charset="0"/>
              </a:rPr>
              <a:t>Last mile service to difficult to serve areas due to:</a:t>
            </a:r>
          </a:p>
          <a:p>
            <a:pPr lvl="1">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S</a:t>
            </a:r>
            <a:r>
              <a:rPr lang="en-US" dirty="0" smtClean="0">
                <a:latin typeface="Arial" panose="020B0604020202020204" pitchFamily="34" charset="0"/>
                <a:ea typeface="Calibri" panose="020F0502020204030204" pitchFamily="34" charset="0"/>
                <a:cs typeface="Arial" panose="020B0604020202020204" pitchFamily="34" charset="0"/>
              </a:rPr>
              <a:t>treet network</a:t>
            </a:r>
          </a:p>
          <a:p>
            <a:pPr lvl="1">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Low density areas</a:t>
            </a: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US" sz="2400" kern="0" dirty="0" smtClean="0"/>
          </a:p>
        </p:txBody>
      </p:sp>
    </p:spTree>
    <p:extLst>
      <p:ext uri="{BB962C8B-B14F-4D97-AF65-F5344CB8AC3E}">
        <p14:creationId xmlns:p14="http://schemas.microsoft.com/office/powerpoint/2010/main" val="169305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lstStyle/>
          <a:p>
            <a:pPr algn="ctr"/>
            <a:r>
              <a:rPr lang="en-US" dirty="0" smtClean="0"/>
              <a:t>Regional Coordination</a:t>
            </a:r>
            <a:endParaRPr lang="en-US" dirty="0"/>
          </a:p>
        </p:txBody>
      </p:sp>
      <p:sp>
        <p:nvSpPr>
          <p:cNvPr id="12" name="Rounded Rectangle 11"/>
          <p:cNvSpPr/>
          <p:nvPr/>
        </p:nvSpPr>
        <p:spPr>
          <a:xfrm>
            <a:off x="3200400" y="2895600"/>
            <a:ext cx="58674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bwMode="auto">
          <a:xfrm>
            <a:off x="0" y="175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2800" dirty="0" smtClean="0">
                <a:latin typeface="Arial" panose="020B0604020202020204" pitchFamily="34" charset="0"/>
                <a:ea typeface="Calibri" panose="020F0502020204030204" pitchFamily="34" charset="0"/>
                <a:cs typeface="Arial" panose="020B0604020202020204" pitchFamily="34" charset="0"/>
              </a:rPr>
              <a:t>Reducing Fragmentation</a:t>
            </a:r>
            <a:endParaRPr lang="en-US" sz="2400" dirty="0" smtClean="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sp>
        <p:nvSpPr>
          <p:cNvPr id="14" name="Subtitle 2"/>
          <p:cNvSpPr txBox="1">
            <a:spLocks/>
          </p:cNvSpPr>
          <p:nvPr/>
        </p:nvSpPr>
        <p:spPr bwMode="auto">
          <a:xfrm>
            <a:off x="3501501" y="5375659"/>
            <a:ext cx="450498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2800" dirty="0" smtClean="0">
                <a:solidFill>
                  <a:schemeClr val="bg1"/>
                </a:solidFill>
                <a:latin typeface="Arial" panose="020B0604020202020204" pitchFamily="34" charset="0"/>
                <a:ea typeface="Calibri" panose="020F0502020204030204" pitchFamily="34" charset="0"/>
                <a:cs typeface="Arial" panose="020B0604020202020204" pitchFamily="34" charset="0"/>
              </a:rPr>
              <a:t>Inside TriMet </a:t>
            </a: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District</a:t>
            </a:r>
            <a:endParaRPr 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cxnSp>
        <p:nvCxnSpPr>
          <p:cNvPr id="16" name="Straight Arrow Connector 15"/>
          <p:cNvCxnSpPr/>
          <p:nvPr/>
        </p:nvCxnSpPr>
        <p:spPr>
          <a:xfrm>
            <a:off x="3877019" y="4267200"/>
            <a:ext cx="4428781"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77019" y="3200400"/>
            <a:ext cx="1" cy="1047751"/>
          </a:xfrm>
          <a:prstGeom prst="line">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Subtitle 2"/>
          <p:cNvSpPr txBox="1">
            <a:spLocks/>
          </p:cNvSpPr>
          <p:nvPr/>
        </p:nvSpPr>
        <p:spPr bwMode="auto">
          <a:xfrm>
            <a:off x="4834109" y="3905251"/>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1800" dirty="0">
                <a:solidFill>
                  <a:schemeClr val="bg1"/>
                </a:solidFill>
                <a:latin typeface="Arial" panose="020B0604020202020204" pitchFamily="34" charset="0"/>
                <a:ea typeface="Calibri" panose="020F0502020204030204" pitchFamily="34" charset="0"/>
                <a:cs typeface="Arial" panose="020B0604020202020204" pitchFamily="34" charset="0"/>
              </a:rPr>
              <a:t>TriMet </a:t>
            </a:r>
            <a:r>
              <a:rPr lang="en-US" sz="1800" dirty="0" smtClean="0">
                <a:solidFill>
                  <a:schemeClr val="bg1"/>
                </a:solidFill>
                <a:latin typeface="Arial" panose="020B0604020202020204" pitchFamily="34" charset="0"/>
                <a:ea typeface="Calibri" panose="020F0502020204030204" pitchFamily="34" charset="0"/>
                <a:cs typeface="Arial" panose="020B0604020202020204" pitchFamily="34" charset="0"/>
              </a:rPr>
              <a:t>Network</a:t>
            </a:r>
            <a:endParaRPr lang="en-U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sp>
        <p:nvSpPr>
          <p:cNvPr id="26" name="Subtitle 2"/>
          <p:cNvSpPr txBox="1">
            <a:spLocks/>
          </p:cNvSpPr>
          <p:nvPr/>
        </p:nvSpPr>
        <p:spPr bwMode="auto">
          <a:xfrm>
            <a:off x="4191000" y="3238500"/>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1800" dirty="0" smtClean="0">
                <a:solidFill>
                  <a:schemeClr val="bg1"/>
                </a:solidFill>
                <a:latin typeface="Arial" panose="020B0604020202020204" pitchFamily="34" charset="0"/>
                <a:ea typeface="Calibri" panose="020F0502020204030204" pitchFamily="34" charset="0"/>
                <a:cs typeface="Arial" panose="020B0604020202020204" pitchFamily="34" charset="0"/>
              </a:rPr>
              <a:t>Last Mile Shuttle</a:t>
            </a:r>
            <a:endParaRPr lang="en-U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cxnSp>
        <p:nvCxnSpPr>
          <p:cNvPr id="28" name="Straight Connector 27"/>
          <p:cNvCxnSpPr/>
          <p:nvPr/>
        </p:nvCxnSpPr>
        <p:spPr>
          <a:xfrm>
            <a:off x="3962400" y="3409950"/>
            <a:ext cx="6004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14299" y="2590800"/>
            <a:ext cx="3086099" cy="2895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2581" y="3905251"/>
            <a:ext cx="3334438" cy="361949"/>
          </a:xfrm>
          <a:prstGeom prst="line">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200" y="2857500"/>
            <a:ext cx="1" cy="1047751"/>
          </a:xfrm>
          <a:prstGeom prst="line">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Subtitle 2"/>
          <p:cNvSpPr txBox="1">
            <a:spLocks/>
          </p:cNvSpPr>
          <p:nvPr/>
        </p:nvSpPr>
        <p:spPr bwMode="auto">
          <a:xfrm>
            <a:off x="135820" y="4589443"/>
            <a:ext cx="3090690" cy="100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2800" dirty="0" smtClean="0">
                <a:solidFill>
                  <a:schemeClr val="bg1"/>
                </a:solidFill>
                <a:latin typeface="Arial" panose="020B0604020202020204" pitchFamily="34" charset="0"/>
                <a:ea typeface="Calibri" panose="020F0502020204030204" pitchFamily="34" charset="0"/>
                <a:cs typeface="Arial" panose="020B0604020202020204" pitchFamily="34" charset="0"/>
              </a:rPr>
              <a:t>Outside TriMet District</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sp>
        <p:nvSpPr>
          <p:cNvPr id="39" name="Subtitle 2"/>
          <p:cNvSpPr txBox="1">
            <a:spLocks/>
          </p:cNvSpPr>
          <p:nvPr/>
        </p:nvSpPr>
        <p:spPr bwMode="auto">
          <a:xfrm>
            <a:off x="583665" y="2935079"/>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1800" dirty="0" smtClean="0">
                <a:solidFill>
                  <a:schemeClr val="bg1"/>
                </a:solidFill>
                <a:latin typeface="Arial" panose="020B0604020202020204" pitchFamily="34" charset="0"/>
                <a:ea typeface="Calibri" panose="020F0502020204030204" pitchFamily="34" charset="0"/>
                <a:cs typeface="Arial" panose="020B0604020202020204" pitchFamily="34" charset="0"/>
              </a:rPr>
              <a:t>Rural Shuttle</a:t>
            </a:r>
            <a:endParaRPr lang="en-U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cxnSp>
        <p:nvCxnSpPr>
          <p:cNvPr id="40" name="Straight Connector 39"/>
          <p:cNvCxnSpPr/>
          <p:nvPr/>
        </p:nvCxnSpPr>
        <p:spPr>
          <a:xfrm>
            <a:off x="542581" y="3106529"/>
            <a:ext cx="6004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Subtitle 2"/>
          <p:cNvSpPr txBox="1">
            <a:spLocks/>
          </p:cNvSpPr>
          <p:nvPr/>
        </p:nvSpPr>
        <p:spPr bwMode="auto">
          <a:xfrm>
            <a:off x="3025507" y="4662235"/>
            <a:ext cx="6217186" cy="4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r>
              <a:rPr lang="en-US" sz="1800" dirty="0" smtClean="0">
                <a:solidFill>
                  <a:schemeClr val="bg1"/>
                </a:solidFill>
                <a:latin typeface="Arial" panose="020B0604020202020204" pitchFamily="34" charset="0"/>
                <a:ea typeface="Calibri" panose="020F0502020204030204" pitchFamily="34" charset="0"/>
                <a:cs typeface="Arial" panose="020B0604020202020204" pitchFamily="34" charset="0"/>
              </a:rPr>
              <a:t>Inside/Outside TriMet Connection: Reduce Fragmentation</a:t>
            </a:r>
            <a:endParaRPr lang="en-U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lgn="ct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lgn="ctr"/>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lgn="ctr">
              <a:buFont typeface="Arial" panose="020B0604020202020204" pitchFamily="34" charset="0"/>
              <a:buChar char="•"/>
            </a:pPr>
            <a:endParaRPr lang="en-US" sz="2400" kern="0" dirty="0" smtClean="0"/>
          </a:p>
        </p:txBody>
      </p:sp>
      <p:cxnSp>
        <p:nvCxnSpPr>
          <p:cNvPr id="43" name="Straight Connector 42"/>
          <p:cNvCxnSpPr/>
          <p:nvPr/>
        </p:nvCxnSpPr>
        <p:spPr>
          <a:xfrm>
            <a:off x="2873743" y="4200527"/>
            <a:ext cx="760752" cy="53099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214861" y="3931419"/>
            <a:ext cx="986009" cy="57149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339647">
            <a:off x="471662" y="3752850"/>
            <a:ext cx="2723461" cy="57149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36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lstStyle/>
          <a:p>
            <a:pPr algn="ctr"/>
            <a:r>
              <a:rPr lang="en-US" dirty="0" smtClean="0"/>
              <a:t>Regional Coordination</a:t>
            </a:r>
            <a:endParaRPr lang="en-US" dirty="0"/>
          </a:p>
        </p:txBody>
      </p:sp>
      <p:pic>
        <p:nvPicPr>
          <p:cNvPr id="5" name="Picture 2" descr="Image result for GroveLi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554" y="2286000"/>
            <a:ext cx="2133600" cy="1560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Image result for North Hillsboro Lin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273099"/>
            <a:ext cx="3075952" cy="204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bwMode="auto">
          <a:xfrm>
            <a:off x="4114800" y="2286000"/>
            <a:ext cx="480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r>
              <a:rPr lang="en-US" sz="2800" dirty="0" smtClean="0">
                <a:latin typeface="Arial" panose="020B0604020202020204" pitchFamily="34" charset="0"/>
                <a:ea typeface="Calibri" panose="020F0502020204030204" pitchFamily="34" charset="0"/>
                <a:cs typeface="Arial" panose="020B0604020202020204" pitchFamily="34" charset="0"/>
              </a:rPr>
              <a:t>Existing last mile shuttles:</a:t>
            </a:r>
          </a:p>
          <a:p>
            <a:pPr marL="457200" indent="-457200">
              <a:buFont typeface="Arial" panose="020B0604020202020204" pitchFamily="34" charset="0"/>
              <a:buChar char="•"/>
            </a:pPr>
            <a:r>
              <a:rPr lang="en-US" sz="2400" dirty="0" err="1" smtClean="0">
                <a:latin typeface="Arial" panose="020B0604020202020204" pitchFamily="34" charset="0"/>
                <a:ea typeface="Calibri" panose="020F0502020204030204" pitchFamily="34" charset="0"/>
                <a:cs typeface="Arial" panose="020B0604020202020204" pitchFamily="34" charset="0"/>
              </a:rPr>
              <a:t>GroveLink</a:t>
            </a:r>
            <a:r>
              <a:rPr lang="en-US" sz="2400" dirty="0" smtClean="0">
                <a:latin typeface="Arial" panose="020B0604020202020204" pitchFamily="34" charset="0"/>
                <a:ea typeface="Calibri" panose="020F0502020204030204" pitchFamily="34" charset="0"/>
                <a:cs typeface="Arial" panose="020B0604020202020204" pitchFamily="34" charset="0"/>
              </a:rPr>
              <a:t> – Forest Grove</a:t>
            </a:r>
          </a:p>
          <a:p>
            <a:pPr marL="457200" indent="-457200">
              <a:buFont typeface="Arial" panose="020B0604020202020204" pitchFamily="34" charset="0"/>
              <a:buChar char="•"/>
            </a:pPr>
            <a:r>
              <a:rPr lang="en-US" sz="2400" dirty="0" smtClean="0">
                <a:latin typeface="Arial" panose="020B0604020202020204" pitchFamily="34" charset="0"/>
                <a:ea typeface="Calibri" panose="020F0502020204030204" pitchFamily="34" charset="0"/>
                <a:cs typeface="Arial" panose="020B0604020202020204" pitchFamily="34" charset="0"/>
              </a:rPr>
              <a:t>N. Hillsboro Shuttle – N. Hillsboro Industrial Area</a:t>
            </a:r>
          </a:p>
          <a:p>
            <a:pPr marL="457200" indent="-457200">
              <a:buFont typeface="Arial" panose="020B0604020202020204" pitchFamily="34" charset="0"/>
              <a:buChar char="•"/>
            </a:pPr>
            <a:r>
              <a:rPr lang="en-US" sz="2400" dirty="0" smtClean="0">
                <a:latin typeface="Arial" panose="020B0604020202020204" pitchFamily="34" charset="0"/>
                <a:ea typeface="Calibri" panose="020F0502020204030204" pitchFamily="34" charset="0"/>
                <a:cs typeface="Arial" panose="020B0604020202020204" pitchFamily="34" charset="0"/>
              </a:rPr>
              <a:t>Tualatin Shuttle – Tualatin Industrial Area</a:t>
            </a:r>
          </a:p>
          <a:p>
            <a:pPr marL="457200" indent="-457200">
              <a:buFont typeface="Arial" panose="020B0604020202020204" pitchFamily="34" charset="0"/>
              <a:buChar char="•"/>
            </a:pPr>
            <a:r>
              <a:rPr lang="en-US" sz="2400" dirty="0" smtClean="0">
                <a:latin typeface="Arial" panose="020B0604020202020204" pitchFamily="34" charset="0"/>
                <a:ea typeface="Calibri" panose="020F0502020204030204" pitchFamily="34" charset="0"/>
                <a:cs typeface="Arial" panose="020B0604020202020204" pitchFamily="34" charset="0"/>
              </a:rPr>
              <a:t>PCC – late night shuttle to Swan Island</a:t>
            </a:r>
          </a:p>
          <a:p>
            <a:pPr marL="457200" indent="-457200">
              <a:buFont typeface="Arial" panose="020B0604020202020204" pitchFamily="34" charset="0"/>
              <a:buChar char="•"/>
            </a:pP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0" indent="0"/>
            <a:endParaRPr lang="en-US" dirty="0">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US" sz="2400" kern="0" dirty="0" smtClean="0"/>
          </a:p>
        </p:txBody>
      </p:sp>
    </p:spTree>
    <p:extLst>
      <p:ext uri="{BB962C8B-B14F-4D97-AF65-F5344CB8AC3E}">
        <p14:creationId xmlns:p14="http://schemas.microsoft.com/office/powerpoint/2010/main" val="3667026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914400"/>
          </a:xfrm>
        </p:spPr>
        <p:txBody>
          <a:bodyPr/>
          <a:lstStyle/>
          <a:p>
            <a:pPr algn="ctr"/>
            <a:r>
              <a:rPr lang="en-US" dirty="0" smtClean="0"/>
              <a:t>Regional Coordination</a:t>
            </a:r>
            <a:endParaRPr lang="en-US" dirty="0"/>
          </a:p>
        </p:txBody>
      </p:sp>
      <p:sp>
        <p:nvSpPr>
          <p:cNvPr id="3" name="Subtitle 2"/>
          <p:cNvSpPr txBox="1">
            <a:spLocks/>
          </p:cNvSpPr>
          <p:nvPr/>
        </p:nvSpPr>
        <p:spPr bwMode="auto">
          <a:xfrm>
            <a:off x="729867" y="2057400"/>
            <a:ext cx="7543800" cy="35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200">
                <a:solidFill>
                  <a:schemeClr val="bg2">
                    <a:lumMod val="50000"/>
                  </a:schemeClr>
                </a:solidFill>
                <a:latin typeface="+mn-lt"/>
                <a:ea typeface="+mn-ea"/>
                <a:cs typeface="+mn-cs"/>
              </a:defRPr>
            </a:lvl1pPr>
            <a:lvl2pPr marL="742950" indent="-285750" algn="l" rtl="0" eaLnBrk="1" fontAlgn="base" hangingPunct="1">
              <a:spcBef>
                <a:spcPct val="20000"/>
              </a:spcBef>
              <a:spcAft>
                <a:spcPct val="0"/>
              </a:spcAft>
              <a:buClr>
                <a:srgbClr val="F54C00"/>
              </a:buClr>
              <a:buSzPct val="125000"/>
              <a:buChar char="•"/>
              <a:defRPr sz="24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rgbClr val="6EB43F"/>
              </a:buClr>
              <a:buChar char="»"/>
              <a:defRPr sz="2400">
                <a:solidFill>
                  <a:schemeClr val="tx2"/>
                </a:solidFill>
                <a:latin typeface="+mn-lt"/>
              </a:defRPr>
            </a:lvl4pPr>
            <a:lvl5pPr marL="2057400" indent="-228600" algn="l" rtl="0" eaLnBrk="1" fontAlgn="base" hangingPunct="1">
              <a:spcBef>
                <a:spcPct val="20000"/>
              </a:spcBef>
              <a:spcAft>
                <a:spcPct val="0"/>
              </a:spcAft>
              <a:defRPr sz="2400">
                <a:solidFill>
                  <a:schemeClr val="tx2"/>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457200" indent="-457200">
              <a:buFont typeface="Arial" panose="020B0604020202020204" pitchFamily="34" charset="0"/>
              <a:buChar char="•"/>
            </a:pPr>
            <a:r>
              <a:rPr lang="en-US" sz="2800" kern="0" dirty="0" smtClean="0"/>
              <a:t>Set aside funding for shuttles to:</a:t>
            </a:r>
          </a:p>
          <a:p>
            <a:pPr marL="857250" lvl="1" indent="-457200">
              <a:buFont typeface="Arial" panose="020B0604020202020204" pitchFamily="34" charset="0"/>
              <a:buChar char="•"/>
            </a:pPr>
            <a:r>
              <a:rPr lang="en-US" kern="0" dirty="0" smtClean="0"/>
              <a:t>Serve difficult to serve areas</a:t>
            </a:r>
          </a:p>
          <a:p>
            <a:pPr marL="857250" lvl="1" indent="-457200">
              <a:buFont typeface="Arial" panose="020B0604020202020204" pitchFamily="34" charset="0"/>
              <a:buChar char="•"/>
            </a:pPr>
            <a:r>
              <a:rPr lang="en-US" kern="0" dirty="0" smtClean="0"/>
              <a:t>Connect with out of district communities 	</a:t>
            </a:r>
          </a:p>
          <a:p>
            <a:pPr marL="457200" indent="-457200">
              <a:buFont typeface="Arial" panose="020B0604020202020204" pitchFamily="34" charset="0"/>
              <a:buChar char="•"/>
            </a:pPr>
            <a:r>
              <a:rPr lang="en-US" sz="2800" kern="0" dirty="0" smtClean="0"/>
              <a:t>$2.0 mil</a:t>
            </a:r>
          </a:p>
          <a:p>
            <a:pPr marL="457200" indent="-457200">
              <a:buFont typeface="Arial" panose="020B0604020202020204" pitchFamily="34" charset="0"/>
              <a:buChar char="•"/>
            </a:pPr>
            <a:r>
              <a:rPr lang="en-US" sz="2800" kern="0" dirty="0" smtClean="0"/>
              <a:t>Review at the end of the process</a:t>
            </a:r>
            <a:endParaRPr lang="en-US" sz="2800" kern="0" dirty="0"/>
          </a:p>
        </p:txBody>
      </p:sp>
      <p:sp>
        <p:nvSpPr>
          <p:cNvPr id="4" name="TextBox 3"/>
          <p:cNvSpPr txBox="1"/>
          <p:nvPr/>
        </p:nvSpPr>
        <p:spPr>
          <a:xfrm>
            <a:off x="7848600" y="27878"/>
            <a:ext cx="914400" cy="923330"/>
          </a:xfrm>
          <a:prstGeom prst="rect">
            <a:avLst/>
          </a:prstGeom>
          <a:noFill/>
        </p:spPr>
        <p:txBody>
          <a:bodyPr wrap="square" rtlCol="0">
            <a:spAutoFit/>
          </a:bodyPr>
          <a:lstStyle/>
          <a:p>
            <a:r>
              <a:rPr lang="en-US" sz="5400" dirty="0" smtClean="0">
                <a:solidFill>
                  <a:srgbClr val="FF0000"/>
                </a:solidFill>
                <a:sym typeface="Wingdings" panose="05000000000000000000" pitchFamily="2" charset="2"/>
              </a:rPr>
              <a:t></a:t>
            </a:r>
            <a:endParaRPr lang="en-US" sz="5400" dirty="0">
              <a:solidFill>
                <a:srgbClr val="FF0000"/>
              </a:solidFill>
            </a:endParaRPr>
          </a:p>
        </p:txBody>
      </p:sp>
    </p:spTree>
    <p:extLst>
      <p:ext uri="{BB962C8B-B14F-4D97-AF65-F5344CB8AC3E}">
        <p14:creationId xmlns:p14="http://schemas.microsoft.com/office/powerpoint/2010/main" val="3678045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Next Meeting</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Dependencies for new service (mechanics, buses, garages, etc.)</a:t>
            </a:r>
          </a:p>
          <a:p>
            <a:pPr marL="457200" indent="-457200">
              <a:buFont typeface="Arial" panose="020B0604020202020204" pitchFamily="34" charset="0"/>
              <a:buChar char="•"/>
            </a:pPr>
            <a:r>
              <a:rPr lang="en-US" sz="2800" dirty="0" smtClean="0"/>
              <a:t>Maximum “ramp up” of new service</a:t>
            </a:r>
          </a:p>
          <a:p>
            <a:pPr marL="457200" indent="-457200">
              <a:buFont typeface="Arial" panose="020B0604020202020204" pitchFamily="34" charset="0"/>
              <a:buChar char="•"/>
            </a:pPr>
            <a:r>
              <a:rPr lang="en-US" sz="2800" dirty="0" smtClean="0"/>
              <a:t>Other investments:</a:t>
            </a:r>
          </a:p>
          <a:p>
            <a:pPr lvl="1"/>
            <a:r>
              <a:rPr lang="en-US" sz="2000" dirty="0" smtClean="0"/>
              <a:t>Electric Bus</a:t>
            </a:r>
            <a:endParaRPr lang="en-US" sz="2000" dirty="0"/>
          </a:p>
          <a:p>
            <a:pPr lvl="1"/>
            <a:r>
              <a:rPr lang="en-US" sz="2000" dirty="0" smtClean="0"/>
              <a:t>Articulated Bus</a:t>
            </a:r>
          </a:p>
          <a:p>
            <a:pPr lvl="1"/>
            <a:r>
              <a:rPr lang="en-US" sz="2000" dirty="0" smtClean="0"/>
              <a:t>System Capital</a:t>
            </a:r>
          </a:p>
          <a:p>
            <a:pPr lvl="1"/>
            <a:r>
              <a:rPr lang="en-US" sz="2000" dirty="0" smtClean="0"/>
              <a:t>Enhanced Transit</a:t>
            </a:r>
            <a:endParaRPr lang="en-US" sz="2000" dirty="0"/>
          </a:p>
        </p:txBody>
      </p:sp>
    </p:spTree>
    <p:extLst>
      <p:ext uri="{BB962C8B-B14F-4D97-AF65-F5344CB8AC3E}">
        <p14:creationId xmlns:p14="http://schemas.microsoft.com/office/powerpoint/2010/main" val="2849420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772400" cy="914400"/>
          </a:xfrm>
        </p:spPr>
        <p:txBody>
          <a:bodyPr/>
          <a:lstStyle/>
          <a:p>
            <a:pPr algn="ctr"/>
            <a:r>
              <a:rPr lang="en-US" dirty="0" smtClean="0"/>
              <a:t>Public Comment</a:t>
            </a:r>
            <a:endParaRPr lang="en-US" dirty="0"/>
          </a:p>
        </p:txBody>
      </p:sp>
      <p:pic>
        <p:nvPicPr>
          <p:cNvPr id="16" name="Content Placeholder 3"/>
          <p:cNvPicPr>
            <a:picLocks noChangeAspect="1" noChangeArrowheads="1"/>
          </p:cNvPicPr>
          <p:nvPr/>
        </p:nvPicPr>
        <p:blipFill>
          <a:blip r:embed="rId3" cstate="print"/>
          <a:stretch>
            <a:fillRect/>
          </a:stretch>
        </p:blipFill>
        <p:spPr bwMode="auto">
          <a:xfrm>
            <a:off x="1143000" y="1905000"/>
            <a:ext cx="7086600" cy="4724400"/>
          </a:xfrm>
          <a:prstGeom prst="rect">
            <a:avLst/>
          </a:prstGeom>
          <a:noFill/>
          <a:ln w="9525">
            <a:noFill/>
            <a:miter lim="800000"/>
            <a:headEnd/>
            <a:tailEnd/>
          </a:ln>
        </p:spPr>
      </p:pic>
    </p:spTree>
    <p:extLst>
      <p:ext uri="{BB962C8B-B14F-4D97-AF65-F5344CB8AC3E}">
        <p14:creationId xmlns:p14="http://schemas.microsoft.com/office/powerpoint/2010/main" val="415513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6166"/>
            <a:ext cx="9144000" cy="914400"/>
          </a:xfrm>
        </p:spPr>
        <p:txBody>
          <a:bodyPr/>
          <a:lstStyle/>
          <a:p>
            <a:pPr algn="ctr"/>
            <a:r>
              <a:rPr lang="en-US" dirty="0" smtClean="0"/>
              <a:t>Meeting Agenda</a:t>
            </a:r>
            <a:endParaRPr lang="en-US" dirty="0"/>
          </a:p>
        </p:txBody>
      </p:sp>
      <p:sp>
        <p:nvSpPr>
          <p:cNvPr id="3" name="Content Placeholder 2"/>
          <p:cNvSpPr>
            <a:spLocks noGrp="1"/>
          </p:cNvSpPr>
          <p:nvPr>
            <p:ph idx="1"/>
          </p:nvPr>
        </p:nvSpPr>
        <p:spPr>
          <a:xfrm>
            <a:off x="838200" y="1752600"/>
            <a:ext cx="8153400" cy="4800600"/>
          </a:xfrm>
        </p:spPr>
        <p:txBody>
          <a:bodyPr/>
          <a:lstStyle/>
          <a:p>
            <a:pPr marL="457200" indent="-457200">
              <a:spcAft>
                <a:spcPts val="1200"/>
              </a:spcAft>
              <a:buFont typeface="Arial" pitchFamily="34" charset="0"/>
              <a:buChar char="•"/>
            </a:pPr>
            <a:r>
              <a:rPr lang="en-US" sz="2600" dirty="0" smtClean="0"/>
              <a:t>Welcome and Introductions			</a:t>
            </a:r>
          </a:p>
          <a:p>
            <a:pPr marL="457200" indent="-457200">
              <a:spcAft>
                <a:spcPts val="1200"/>
              </a:spcAft>
              <a:buFont typeface="Arial" pitchFamily="34" charset="0"/>
              <a:buChar char="•"/>
            </a:pPr>
            <a:r>
              <a:rPr lang="en-US" sz="2600" dirty="0" smtClean="0"/>
              <a:t>Action Items from Last Meeting			</a:t>
            </a:r>
            <a:endParaRPr lang="en-US" sz="2000" dirty="0" smtClean="0"/>
          </a:p>
          <a:p>
            <a:pPr marL="857250" lvl="1" indent="-457200">
              <a:spcAft>
                <a:spcPts val="1200"/>
              </a:spcAft>
              <a:buFont typeface="Arial" pitchFamily="34" charset="0"/>
              <a:buChar char="•"/>
            </a:pPr>
            <a:r>
              <a:rPr lang="en-US" sz="2000" dirty="0" smtClean="0"/>
              <a:t>Questions from Dec. 12</a:t>
            </a:r>
            <a:r>
              <a:rPr lang="en-US" sz="2000" baseline="30000" dirty="0" smtClean="0"/>
              <a:t>th</a:t>
            </a:r>
            <a:r>
              <a:rPr lang="en-US" sz="2000" dirty="0" smtClean="0"/>
              <a:t> meeting</a:t>
            </a:r>
          </a:p>
          <a:p>
            <a:pPr marL="857250" lvl="1" indent="-457200">
              <a:spcAft>
                <a:spcPts val="1200"/>
              </a:spcAft>
              <a:buFont typeface="Arial" pitchFamily="34" charset="0"/>
              <a:buChar char="•"/>
            </a:pPr>
            <a:r>
              <a:rPr lang="en-US" sz="2000" dirty="0" smtClean="0"/>
              <a:t>Review &amp; Approve Revised Guiding Statement	</a:t>
            </a:r>
            <a:endParaRPr lang="en-US" sz="2000" dirty="0" smtClean="0">
              <a:solidFill>
                <a:schemeClr val="bg2">
                  <a:lumMod val="50000"/>
                </a:schemeClr>
              </a:solidFill>
            </a:endParaRPr>
          </a:p>
          <a:p>
            <a:pPr marL="857250" lvl="1" indent="-457200">
              <a:spcAft>
                <a:spcPts val="1200"/>
              </a:spcAft>
              <a:buFont typeface="Arial" pitchFamily="34" charset="0"/>
              <a:buChar char="•"/>
            </a:pPr>
            <a:r>
              <a:rPr lang="en-US" sz="2000" dirty="0" smtClean="0"/>
              <a:t>Review &amp; Approve Low Income Fare		</a:t>
            </a:r>
            <a:endParaRPr lang="en-US" sz="1800" dirty="0">
              <a:solidFill>
                <a:schemeClr val="bg2">
                  <a:lumMod val="50000"/>
                </a:schemeClr>
              </a:solidFill>
            </a:endParaRPr>
          </a:p>
          <a:p>
            <a:pPr marL="457200" indent="-457200">
              <a:spcAft>
                <a:spcPts val="1200"/>
              </a:spcAft>
              <a:buFont typeface="Arial" pitchFamily="34" charset="0"/>
              <a:buChar char="•"/>
            </a:pPr>
            <a:r>
              <a:rPr lang="en-US" sz="2600" dirty="0" smtClean="0"/>
              <a:t>FY19 Service Proposal	</a:t>
            </a:r>
            <a:endParaRPr lang="en-US" sz="2000" dirty="0" smtClean="0"/>
          </a:p>
          <a:p>
            <a:pPr marL="457200" indent="-457200">
              <a:spcAft>
                <a:spcPts val="1200"/>
              </a:spcAft>
              <a:buFont typeface="Arial" pitchFamily="34" charset="0"/>
              <a:buChar char="•"/>
            </a:pPr>
            <a:r>
              <a:rPr lang="en-US" sz="2600" dirty="0" smtClean="0"/>
              <a:t>Regional Coordination			</a:t>
            </a:r>
            <a:endParaRPr lang="en-US" sz="2000" dirty="0" smtClean="0"/>
          </a:p>
          <a:p>
            <a:pPr marL="457200" indent="-457200">
              <a:spcAft>
                <a:spcPts val="1200"/>
              </a:spcAft>
              <a:buFont typeface="Arial" pitchFamily="34" charset="0"/>
              <a:buChar char="•"/>
            </a:pPr>
            <a:r>
              <a:rPr lang="en-US" sz="2600" dirty="0" smtClean="0"/>
              <a:t>Public Comment								</a:t>
            </a:r>
          </a:p>
        </p:txBody>
      </p:sp>
    </p:spTree>
    <p:extLst>
      <p:ext uri="{BB962C8B-B14F-4D97-AF65-F5344CB8AC3E}">
        <p14:creationId xmlns:p14="http://schemas.microsoft.com/office/powerpoint/2010/main" val="3051769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6166"/>
            <a:ext cx="9144000" cy="914400"/>
          </a:xfrm>
        </p:spPr>
        <p:txBody>
          <a:bodyPr/>
          <a:lstStyle/>
          <a:p>
            <a:pPr algn="ctr"/>
            <a:r>
              <a:rPr lang="en-US" dirty="0" smtClean="0"/>
              <a:t>Questions from Dec. 12</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838200" y="1752600"/>
            <a:ext cx="8153400" cy="4800600"/>
          </a:xfrm>
        </p:spPr>
        <p:txBody>
          <a:bodyPr/>
          <a:lstStyle/>
          <a:p>
            <a:pPr marL="457200" indent="-457200">
              <a:spcAft>
                <a:spcPts val="1200"/>
              </a:spcAft>
              <a:buFont typeface="Arial" pitchFamily="34" charset="0"/>
              <a:buChar char="•"/>
            </a:pPr>
            <a:r>
              <a:rPr lang="en-US" sz="2600" dirty="0" smtClean="0"/>
              <a:t>Budget: where does electric bus purchases fall in </a:t>
            </a:r>
            <a:r>
              <a:rPr lang="en-US" sz="2600" dirty="0" err="1" smtClean="0"/>
              <a:t>TriMet’s</a:t>
            </a:r>
            <a:r>
              <a:rPr lang="en-US" sz="2600" dirty="0" smtClean="0"/>
              <a:t> overall bus purchasing program?</a:t>
            </a:r>
          </a:p>
          <a:p>
            <a:pPr marL="857250" lvl="1" indent="-457200">
              <a:spcAft>
                <a:spcPts val="1200"/>
              </a:spcAft>
              <a:buFont typeface="Arial" pitchFamily="34" charset="0"/>
              <a:buChar char="•"/>
            </a:pPr>
            <a:r>
              <a:rPr lang="en-US" sz="1800" dirty="0" smtClean="0"/>
              <a:t>To be discussed when we talk about the capital program (Feb. 23rd) </a:t>
            </a:r>
            <a:endParaRPr lang="en-US" sz="1800" dirty="0"/>
          </a:p>
          <a:p>
            <a:pPr marL="457200" indent="-457200">
              <a:spcAft>
                <a:spcPts val="1200"/>
              </a:spcAft>
              <a:buFont typeface="Arial" pitchFamily="34" charset="0"/>
              <a:buChar char="•"/>
            </a:pPr>
            <a:r>
              <a:rPr lang="en-US" sz="2600" dirty="0" smtClean="0"/>
              <a:t>Commute Trip Patterns</a:t>
            </a:r>
          </a:p>
          <a:p>
            <a:pPr marL="857250" lvl="1" indent="-457200">
              <a:spcAft>
                <a:spcPts val="1200"/>
              </a:spcAft>
              <a:buFont typeface="Arial" pitchFamily="34" charset="0"/>
              <a:buChar char="•"/>
            </a:pPr>
            <a:r>
              <a:rPr lang="en-US" sz="1800" dirty="0" smtClean="0"/>
              <a:t>Consultant making maps showing the commute trip patterns for communities outside the TriMet district</a:t>
            </a:r>
          </a:p>
          <a:p>
            <a:pPr marL="857250" lvl="1" indent="-457200">
              <a:spcAft>
                <a:spcPts val="1200"/>
              </a:spcAft>
              <a:buFont typeface="Arial" pitchFamily="34" charset="0"/>
              <a:buChar char="•"/>
            </a:pPr>
            <a:r>
              <a:rPr lang="en-US" sz="1800" dirty="0" smtClean="0"/>
              <a:t>TriMet has maps showing the commute trip patterns for communities inside the TriMet district</a:t>
            </a:r>
          </a:p>
          <a:p>
            <a:pPr marL="857250" lvl="1" indent="-457200">
              <a:spcAft>
                <a:spcPts val="1200"/>
              </a:spcAft>
              <a:buFont typeface="Arial" pitchFamily="34" charset="0"/>
              <a:buChar char="•"/>
            </a:pPr>
            <a:r>
              <a:rPr lang="en-US" sz="1800" dirty="0" smtClean="0"/>
              <a:t>Maps will be available for Regional Coordination Technical Committee on Jan. 26</a:t>
            </a:r>
            <a:r>
              <a:rPr lang="en-US" sz="1800" baseline="30000" dirty="0" smtClean="0"/>
              <a:t>th</a:t>
            </a:r>
            <a:r>
              <a:rPr lang="en-US" sz="1800" dirty="0" smtClean="0"/>
              <a:t> and for the Advisory Committee when we begin to discuss service improvements.						</a:t>
            </a:r>
          </a:p>
        </p:txBody>
      </p:sp>
    </p:spTree>
    <p:extLst>
      <p:ext uri="{BB962C8B-B14F-4D97-AF65-F5344CB8AC3E}">
        <p14:creationId xmlns:p14="http://schemas.microsoft.com/office/powerpoint/2010/main" val="2496455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707"/>
            <a:ext cx="9144000" cy="914400"/>
          </a:xfrm>
        </p:spPr>
        <p:txBody>
          <a:bodyPr/>
          <a:lstStyle/>
          <a:p>
            <a:pPr algn="ctr"/>
            <a:r>
              <a:rPr lang="en-US" dirty="0" smtClean="0"/>
              <a:t>Advisory Committee Guiding Statement</a:t>
            </a:r>
            <a:endParaRPr lang="en-US" dirty="0"/>
          </a:p>
        </p:txBody>
      </p:sp>
      <p:sp>
        <p:nvSpPr>
          <p:cNvPr id="3" name="Rectangle 2"/>
          <p:cNvSpPr/>
          <p:nvPr/>
        </p:nvSpPr>
        <p:spPr>
          <a:xfrm>
            <a:off x="0" y="1737369"/>
            <a:ext cx="9144000" cy="4755148"/>
          </a:xfrm>
          <a:prstGeom prst="rect">
            <a:avLst/>
          </a:prstGeom>
        </p:spPr>
        <p:txBody>
          <a:bodyPr wrap="square">
            <a:spAutoFit/>
          </a:bodyPr>
          <a:lstStyle/>
          <a:p>
            <a:pPr marL="0" marR="0">
              <a:spcBef>
                <a:spcPts val="0"/>
              </a:spcBef>
              <a:spcAft>
                <a:spcPts val="0"/>
              </a:spcAft>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The Public Transportation Improvement Plan will guide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TriMet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on how to spend State Transportation Improvement Funds (STIF) for the following purposes</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endPar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expansion of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existing and creation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of new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transit services </a:t>
            </a:r>
            <a:r>
              <a:rPr lang="en-US" sz="15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(including last mile services)</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except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for light rail, with consideration for communities with a high percentage of low-income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households </a:t>
            </a:r>
            <a:r>
              <a:rPr lang="en-US" sz="15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and responsible contracting and workforce utilization</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programs to reduce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transit fares for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communities with a high percentage of low-income households,</a:t>
            </a:r>
          </a:p>
          <a:p>
            <a:pPr marL="457200" marR="0">
              <a:spcBef>
                <a:spcPts val="0"/>
              </a:spcBef>
              <a:spcAft>
                <a:spcPts val="0"/>
              </a:spcAft>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procurement of buses powered by natural gas or electricity,</a:t>
            </a:r>
          </a:p>
          <a:p>
            <a:pPr marL="457200" marR="0">
              <a:spcBef>
                <a:spcPts val="0"/>
              </a:spcBef>
              <a:spcAft>
                <a:spcPts val="0"/>
              </a:spcAft>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capital projects required for the creation, expansion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and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improvement of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transit services, </a:t>
            </a:r>
            <a:r>
              <a:rPr lang="en-US" sz="15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including projects intended to improve speed and reliability</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5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with consideration for communities with a high percentage of low-income households and responsible contracting and workforce utilization</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expansion of existing/creation of new transit services in communities outside the TriMet service district, but inside in Clackamas, Multnomah, and Washington counties, and</a:t>
            </a:r>
          </a:p>
          <a:p>
            <a:pPr marL="457200" marR="0">
              <a:spcBef>
                <a:spcPts val="0"/>
              </a:spcBef>
              <a:spcAft>
                <a:spcPts val="0"/>
              </a:spcAft>
            </a:pP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regional coordination/reduction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of </a:t>
            </a:r>
            <a:r>
              <a:rPr lang="en-US" sz="1500" dirty="0" smtClea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fragmentation </a:t>
            </a:r>
            <a:r>
              <a:rPr lang="en-US" sz="15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between TriMet and communities outside the TriMet service district, but inside Clackamas, Multnomah, and Washington counties.</a:t>
            </a:r>
          </a:p>
        </p:txBody>
      </p:sp>
      <p:sp>
        <p:nvSpPr>
          <p:cNvPr id="5" name="TextBox 4"/>
          <p:cNvSpPr txBox="1"/>
          <p:nvPr/>
        </p:nvSpPr>
        <p:spPr>
          <a:xfrm>
            <a:off x="7848600" y="27878"/>
            <a:ext cx="914400" cy="923330"/>
          </a:xfrm>
          <a:prstGeom prst="rect">
            <a:avLst/>
          </a:prstGeom>
          <a:noFill/>
        </p:spPr>
        <p:txBody>
          <a:bodyPr wrap="square" rtlCol="0">
            <a:spAutoFit/>
          </a:bodyPr>
          <a:lstStyle/>
          <a:p>
            <a:r>
              <a:rPr lang="en-US" sz="5400" dirty="0" smtClean="0">
                <a:solidFill>
                  <a:srgbClr val="FF0000"/>
                </a:solidFill>
                <a:sym typeface="Wingdings" panose="05000000000000000000" pitchFamily="2" charset="2"/>
              </a:rPr>
              <a:t></a:t>
            </a:r>
            <a:endParaRPr lang="en-US" sz="5400" dirty="0">
              <a:solidFill>
                <a:srgbClr val="FF0000"/>
              </a:solidFill>
            </a:endParaRPr>
          </a:p>
        </p:txBody>
      </p:sp>
    </p:spTree>
    <p:extLst>
      <p:ext uri="{BB962C8B-B14F-4D97-AF65-F5344CB8AC3E}">
        <p14:creationId xmlns:p14="http://schemas.microsoft.com/office/powerpoint/2010/main" val="156092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14400"/>
          </a:xfrm>
        </p:spPr>
        <p:txBody>
          <a:bodyPr/>
          <a:lstStyle/>
          <a:p>
            <a:pPr algn="ctr"/>
            <a:r>
              <a:rPr lang="en-US" dirty="0" smtClean="0"/>
              <a:t>Low Income Fare</a:t>
            </a:r>
            <a:endParaRPr lang="en-US" dirty="0"/>
          </a:p>
        </p:txBody>
      </p:sp>
      <p:sp>
        <p:nvSpPr>
          <p:cNvPr id="3" name="Rectangle 2"/>
          <p:cNvSpPr/>
          <p:nvPr/>
        </p:nvSpPr>
        <p:spPr>
          <a:xfrm>
            <a:off x="76200" y="1524000"/>
            <a:ext cx="8839200" cy="830997"/>
          </a:xfrm>
          <a:prstGeom prst="rect">
            <a:avLst/>
          </a:prstGeom>
        </p:spPr>
        <p:txBody>
          <a:bodyPr wrap="square">
            <a:spAutoFit/>
          </a:bodyPr>
          <a:lstStyle/>
          <a:p>
            <a:r>
              <a:rPr lang="en-US" b="1" kern="0" dirty="0" smtClean="0">
                <a:solidFill>
                  <a:schemeClr val="tx2">
                    <a:lumMod val="60000"/>
                    <a:lumOff val="40000"/>
                  </a:schemeClr>
                </a:solidFill>
                <a:latin typeface="+mj-lt"/>
              </a:rPr>
              <a:t>HB 2017:</a:t>
            </a:r>
            <a:r>
              <a:rPr lang="en-US" dirty="0">
                <a:solidFill>
                  <a:schemeClr val="bg2">
                    <a:lumMod val="50000"/>
                  </a:schemeClr>
                </a:solidFill>
                <a:latin typeface="+mj-lt"/>
                <a:ea typeface="Calibri" panose="020F0502020204030204" pitchFamily="34" charset="0"/>
                <a:cs typeface="Arial" panose="020B0604020202020204" pitchFamily="34" charset="0"/>
              </a:rPr>
              <a:t> programs to reduce fares for public transportation </a:t>
            </a:r>
            <a:r>
              <a:rPr lang="en-US" dirty="0" smtClean="0">
                <a:solidFill>
                  <a:schemeClr val="bg2">
                    <a:lumMod val="50000"/>
                  </a:schemeClr>
                </a:solidFill>
                <a:latin typeface="+mj-lt"/>
                <a:ea typeface="Calibri" panose="020F0502020204030204" pitchFamily="34" charset="0"/>
                <a:cs typeface="Arial" panose="020B0604020202020204" pitchFamily="34" charset="0"/>
              </a:rPr>
              <a:t>for </a:t>
            </a:r>
            <a:r>
              <a:rPr lang="en-US" dirty="0">
                <a:solidFill>
                  <a:schemeClr val="bg2">
                    <a:lumMod val="50000"/>
                  </a:schemeClr>
                </a:solidFill>
                <a:latin typeface="+mj-lt"/>
                <a:ea typeface="Calibri" panose="020F0502020204030204" pitchFamily="34" charset="0"/>
                <a:cs typeface="Arial" panose="020B0604020202020204" pitchFamily="34" charset="0"/>
              </a:rPr>
              <a:t>communities with a high percentage of low-income households</a:t>
            </a:r>
            <a:r>
              <a:rPr lang="en-US" kern="0" dirty="0" smtClean="0">
                <a:latin typeface="+mj-lt"/>
              </a:rPr>
              <a:t> </a:t>
            </a:r>
            <a:endParaRPr lang="en-US" dirty="0">
              <a:latin typeface="+mj-lt"/>
            </a:endParaRPr>
          </a:p>
        </p:txBody>
      </p:sp>
      <p:sp>
        <p:nvSpPr>
          <p:cNvPr id="4" name="TextBox 3"/>
          <p:cNvSpPr txBox="1"/>
          <p:nvPr/>
        </p:nvSpPr>
        <p:spPr>
          <a:xfrm>
            <a:off x="7848600" y="27878"/>
            <a:ext cx="914400" cy="923330"/>
          </a:xfrm>
          <a:prstGeom prst="rect">
            <a:avLst/>
          </a:prstGeom>
          <a:noFill/>
        </p:spPr>
        <p:txBody>
          <a:bodyPr wrap="square" rtlCol="0">
            <a:spAutoFit/>
          </a:bodyPr>
          <a:lstStyle/>
          <a:p>
            <a:r>
              <a:rPr lang="en-US" sz="5400" dirty="0" smtClean="0">
                <a:solidFill>
                  <a:srgbClr val="FF0000"/>
                </a:solidFill>
                <a:sym typeface="Wingdings" panose="05000000000000000000" pitchFamily="2" charset="2"/>
              </a:rPr>
              <a:t></a:t>
            </a:r>
            <a:endParaRPr lang="en-US" sz="5400" dirty="0">
              <a:solidFill>
                <a:srgbClr val="FF0000"/>
              </a:solidFill>
            </a:endParaRPr>
          </a:p>
        </p:txBody>
      </p:sp>
      <p:sp>
        <p:nvSpPr>
          <p:cNvPr id="5" name="TextBox 4"/>
          <p:cNvSpPr txBox="1"/>
          <p:nvPr/>
        </p:nvSpPr>
        <p:spPr>
          <a:xfrm>
            <a:off x="152400" y="2362200"/>
            <a:ext cx="8839200" cy="4770537"/>
          </a:xfrm>
          <a:prstGeom prst="rect">
            <a:avLst/>
          </a:prstGeom>
          <a:noFill/>
        </p:spPr>
        <p:txBody>
          <a:bodyPr wrap="square" rtlCol="0">
            <a:spAutoFit/>
          </a:bodyPr>
          <a:lstStyle/>
          <a:p>
            <a:pPr marL="457200" indent="-457200"/>
            <a:r>
              <a:rPr lang="en-US" b="1" dirty="0" smtClean="0">
                <a:solidFill>
                  <a:schemeClr val="bg2">
                    <a:lumMod val="50000"/>
                  </a:schemeClr>
                </a:solidFill>
                <a:latin typeface="Arial" panose="020B0604020202020204" pitchFamily="34" charset="0"/>
                <a:cs typeface="Arial" panose="020B0604020202020204" pitchFamily="34" charset="0"/>
              </a:rPr>
              <a:t>Low Income Fare Taskforce Recommendations:</a:t>
            </a:r>
            <a:endParaRPr lang="en-US" dirty="0" smtClean="0">
              <a:solidFill>
                <a:schemeClr val="bg2">
                  <a:lumMod val="50000"/>
                </a:schemeClr>
              </a:solidFill>
              <a:latin typeface="Arial" panose="020B0604020202020204" pitchFamily="34" charset="0"/>
              <a:cs typeface="Arial" panose="020B0604020202020204" pitchFamily="34" charset="0"/>
            </a:endParaRPr>
          </a:p>
          <a:p>
            <a:pPr marL="457200" indent="-457200">
              <a:buFont typeface="Arial" pitchFamily="34" charset="0"/>
              <a:buChar char="•"/>
            </a:pPr>
            <a:r>
              <a:rPr lang="en-US" sz="2000" dirty="0" smtClean="0">
                <a:solidFill>
                  <a:schemeClr val="bg2">
                    <a:lumMod val="50000"/>
                  </a:schemeClr>
                </a:solidFill>
                <a:latin typeface="+mj-lt"/>
                <a:cs typeface="Arial" panose="020B0604020202020204" pitchFamily="34" charset="0"/>
              </a:rPr>
              <a:t>Recommended eligibility of up to 200% FPL</a:t>
            </a:r>
          </a:p>
          <a:p>
            <a:pPr marL="457200" indent="-457200">
              <a:buFont typeface="Arial" pitchFamily="34" charset="0"/>
              <a:buChar char="•"/>
            </a:pPr>
            <a:endParaRPr lang="en-US" sz="2000" dirty="0">
              <a:solidFill>
                <a:schemeClr val="bg2">
                  <a:lumMod val="50000"/>
                </a:schemeClr>
              </a:solidFill>
              <a:latin typeface="+mj-lt"/>
              <a:cs typeface="Arial" panose="020B0604020202020204" pitchFamily="34" charset="0"/>
            </a:endParaRPr>
          </a:p>
          <a:p>
            <a:pPr marL="457200" indent="-457200">
              <a:buFont typeface="Arial" pitchFamily="34" charset="0"/>
              <a:buChar char="•"/>
            </a:pPr>
            <a:r>
              <a:rPr lang="en-US" sz="2000" dirty="0" smtClean="0">
                <a:solidFill>
                  <a:schemeClr val="bg2">
                    <a:lumMod val="50000"/>
                  </a:schemeClr>
                </a:solidFill>
                <a:latin typeface="+mj-lt"/>
                <a:cs typeface="Arial" panose="020B0604020202020204" pitchFamily="34" charset="0"/>
              </a:rPr>
              <a:t>Recommended a program subsidy at 50% off of an </a:t>
            </a:r>
            <a:r>
              <a:rPr lang="en-US" sz="2000" i="1" dirty="0" smtClean="0">
                <a:solidFill>
                  <a:schemeClr val="bg2">
                    <a:lumMod val="50000"/>
                  </a:schemeClr>
                </a:solidFill>
                <a:latin typeface="+mj-lt"/>
                <a:cs typeface="Arial" panose="020B0604020202020204" pitchFamily="34" charset="0"/>
              </a:rPr>
              <a:t>Adult day pass</a:t>
            </a:r>
            <a:r>
              <a:rPr lang="en-US" sz="2000" dirty="0" smtClean="0">
                <a:solidFill>
                  <a:schemeClr val="bg2">
                    <a:lumMod val="50000"/>
                  </a:schemeClr>
                </a:solidFill>
                <a:latin typeface="+mj-lt"/>
                <a:cs typeface="Arial" panose="020B0604020202020204" pitchFamily="34" charset="0"/>
              </a:rPr>
              <a:t> and 70% off of an Adult </a:t>
            </a:r>
            <a:r>
              <a:rPr lang="en-US" sz="2000" i="1" dirty="0" smtClean="0">
                <a:solidFill>
                  <a:schemeClr val="bg2">
                    <a:lumMod val="50000"/>
                  </a:schemeClr>
                </a:solidFill>
                <a:latin typeface="+mj-lt"/>
                <a:cs typeface="Arial" panose="020B0604020202020204" pitchFamily="34" charset="0"/>
              </a:rPr>
              <a:t>monthly pass </a:t>
            </a:r>
            <a:r>
              <a:rPr lang="en-US" sz="2000" dirty="0" smtClean="0">
                <a:solidFill>
                  <a:schemeClr val="bg2">
                    <a:lumMod val="50000"/>
                  </a:schemeClr>
                </a:solidFill>
                <a:latin typeface="+mj-lt"/>
                <a:cs typeface="Arial" panose="020B0604020202020204" pitchFamily="34" charset="0"/>
              </a:rPr>
              <a:t>(equivalent to Honored Citizen and Youth Fare structures)</a:t>
            </a:r>
          </a:p>
          <a:p>
            <a:pPr marL="457200" indent="-457200">
              <a:buFont typeface="Arial" pitchFamily="34" charset="0"/>
              <a:buChar char="•"/>
            </a:pPr>
            <a:endParaRPr lang="en-US" sz="2000" dirty="0" smtClean="0">
              <a:solidFill>
                <a:schemeClr val="bg2">
                  <a:lumMod val="50000"/>
                </a:schemeClr>
              </a:solidFill>
              <a:latin typeface="+mj-lt"/>
              <a:cs typeface="Arial" panose="020B0604020202020204" pitchFamily="34" charset="0"/>
            </a:endParaRPr>
          </a:p>
          <a:p>
            <a:pPr marL="457200" indent="-457200">
              <a:buFont typeface="Arial" pitchFamily="34" charset="0"/>
              <a:buChar char="•"/>
            </a:pPr>
            <a:r>
              <a:rPr lang="en-US" sz="2000" dirty="0" smtClean="0">
                <a:solidFill>
                  <a:schemeClr val="bg2">
                    <a:lumMod val="50000"/>
                  </a:schemeClr>
                </a:solidFill>
                <a:latin typeface="+mj-lt"/>
              </a:rPr>
              <a:t>Approximately $12.3 million per year; supporting up to 45,000 riders</a:t>
            </a:r>
          </a:p>
          <a:p>
            <a:pPr marL="457200" indent="-457200">
              <a:buFont typeface="Arial" pitchFamily="34" charset="0"/>
              <a:buChar char="•"/>
            </a:pPr>
            <a:endParaRPr lang="en-US" sz="2000" dirty="0" smtClean="0">
              <a:solidFill>
                <a:schemeClr val="bg2">
                  <a:lumMod val="50000"/>
                </a:schemeClr>
              </a:solidFill>
              <a:latin typeface="+mj-lt"/>
            </a:endParaRPr>
          </a:p>
          <a:p>
            <a:pPr marL="457200" indent="-457200">
              <a:buFont typeface="Arial" pitchFamily="34" charset="0"/>
              <a:buChar char="•"/>
            </a:pPr>
            <a:r>
              <a:rPr lang="en-US" sz="2000" dirty="0" err="1" smtClean="0">
                <a:solidFill>
                  <a:schemeClr val="bg2">
                    <a:lumMod val="50000"/>
                  </a:schemeClr>
                </a:solidFill>
                <a:latin typeface="+mj-lt"/>
              </a:rPr>
              <a:t>TriMet’s</a:t>
            </a:r>
            <a:r>
              <a:rPr lang="en-US" sz="2000" dirty="0" smtClean="0">
                <a:solidFill>
                  <a:schemeClr val="bg2">
                    <a:lumMod val="50000"/>
                  </a:schemeClr>
                </a:solidFill>
                <a:latin typeface="+mj-lt"/>
              </a:rPr>
              <a:t> commitment that any new resources would be prioritized to fund the new LIF Program and service increases</a:t>
            </a:r>
            <a:endParaRPr lang="en-US" dirty="0" smtClean="0">
              <a:latin typeface="Arial" panose="020B0604020202020204" pitchFamily="34" charset="0"/>
              <a:cs typeface="Arial" panose="020B0604020202020204" pitchFamily="34" charset="0"/>
            </a:endParaRPr>
          </a:p>
          <a:p>
            <a:pPr marL="457200" indent="-457200">
              <a:buFont typeface="Arial" pitchFamily="34" charset="0"/>
              <a:buChar char="•"/>
            </a:pPr>
            <a:endParaRPr lang="en-US" sz="2000" dirty="0" smtClean="0">
              <a:solidFill>
                <a:schemeClr val="bg2">
                  <a:lumMod val="50000"/>
                </a:schemeClr>
              </a:solidFill>
              <a:latin typeface="Arial" panose="020B0604020202020204" pitchFamily="34" charset="0"/>
              <a:cs typeface="Arial" panose="020B0604020202020204" pitchFamily="34" charset="0"/>
            </a:endParaRPr>
          </a:p>
          <a:p>
            <a:pPr marL="457200" indent="-457200">
              <a:buFont typeface="Arial" pitchFamily="34" charset="0"/>
              <a:buChar char="•"/>
            </a:pPr>
            <a:r>
              <a:rPr lang="en-US" sz="2000" dirty="0" smtClean="0">
                <a:solidFill>
                  <a:schemeClr val="bg2">
                    <a:lumMod val="50000"/>
                  </a:schemeClr>
                </a:solidFill>
                <a:latin typeface="+mj-lt"/>
              </a:rPr>
              <a:t>Funds will not be received until early 2019; however, </a:t>
            </a:r>
            <a:r>
              <a:rPr lang="en-US" sz="2000" dirty="0" err="1" smtClean="0">
                <a:solidFill>
                  <a:schemeClr val="bg2">
                    <a:lumMod val="50000"/>
                  </a:schemeClr>
                </a:solidFill>
                <a:latin typeface="+mj-lt"/>
              </a:rPr>
              <a:t>TriMet’s</a:t>
            </a:r>
            <a:r>
              <a:rPr lang="en-US" sz="2000" dirty="0" smtClean="0">
                <a:solidFill>
                  <a:schemeClr val="bg2">
                    <a:lumMod val="50000"/>
                  </a:schemeClr>
                </a:solidFill>
                <a:latin typeface="+mj-lt"/>
              </a:rPr>
              <a:t> goal is to launch in July 2018</a:t>
            </a:r>
          </a:p>
          <a:p>
            <a:pPr marL="457200" indent="-457200">
              <a:buFont typeface="Arial" pitchFamily="34" charset="0"/>
              <a:buChar char="•"/>
            </a:pPr>
            <a:endParaRPr lang="en-US" sz="2000" dirty="0" smtClean="0">
              <a:solidFill>
                <a:schemeClr val="bg2">
                  <a:lumMod val="50000"/>
                </a:schemeClr>
              </a:solidFill>
              <a:latin typeface="+mj-lt"/>
            </a:endParaRPr>
          </a:p>
        </p:txBody>
      </p:sp>
    </p:spTree>
    <p:extLst>
      <p:ext uri="{BB962C8B-B14F-4D97-AF65-F5344CB8AC3E}">
        <p14:creationId xmlns:p14="http://schemas.microsoft.com/office/powerpoint/2010/main" val="2860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lstStyle/>
          <a:p>
            <a:r>
              <a:rPr lang="en-US" dirty="0" smtClean="0"/>
              <a:t>FY19 Service Proposal</a:t>
            </a:r>
            <a:endParaRPr lang="en-US" dirty="0"/>
          </a:p>
        </p:txBody>
      </p:sp>
      <p:sp>
        <p:nvSpPr>
          <p:cNvPr id="3" name="Subtitle 2"/>
          <p:cNvSpPr>
            <a:spLocks noGrp="1"/>
          </p:cNvSpPr>
          <p:nvPr>
            <p:ph type="subTitle" idx="1"/>
          </p:nvPr>
        </p:nvSpPr>
        <p:spPr>
          <a:xfrm>
            <a:off x="533400" y="2743200"/>
            <a:ext cx="7239000" cy="2895600"/>
          </a:xfrm>
        </p:spPr>
        <p:txBody>
          <a:bodyPr/>
          <a:lstStyle/>
          <a:p>
            <a:pPr marL="457200" indent="-457200">
              <a:buFont typeface="Arial" panose="020B0604020202020204" pitchFamily="34" charset="0"/>
              <a:buChar char="•"/>
            </a:pPr>
            <a:r>
              <a:rPr lang="en-US" sz="2800" dirty="0" smtClean="0"/>
              <a:t>Why talk about this now?</a:t>
            </a:r>
          </a:p>
          <a:p>
            <a:pPr marL="457200" indent="-457200">
              <a:buFont typeface="Arial" panose="020B0604020202020204" pitchFamily="34" charset="0"/>
              <a:buChar char="•"/>
            </a:pPr>
            <a:r>
              <a:rPr lang="en-US" sz="2800" dirty="0" smtClean="0"/>
              <a:t>Where did it come from?	</a:t>
            </a:r>
          </a:p>
          <a:p>
            <a:pPr marL="457200" indent="-457200">
              <a:buFont typeface="Arial" panose="020B0604020202020204" pitchFamily="34" charset="0"/>
              <a:buChar char="•"/>
            </a:pPr>
            <a:r>
              <a:rPr lang="en-US" sz="2800" dirty="0" smtClean="0"/>
              <a:t>Guidelines</a:t>
            </a:r>
          </a:p>
          <a:p>
            <a:pPr marL="457200" indent="-457200">
              <a:buFont typeface="Arial" panose="020B0604020202020204" pitchFamily="34" charset="0"/>
              <a:buChar char="•"/>
            </a:pPr>
            <a:r>
              <a:rPr lang="en-US" sz="2800" dirty="0" smtClean="0"/>
              <a:t>Balancing objectives</a:t>
            </a:r>
            <a:endParaRPr lang="en-US" sz="2800" dirty="0"/>
          </a:p>
        </p:txBody>
      </p:sp>
    </p:spTree>
    <p:extLst>
      <p:ext uri="{BB962C8B-B14F-4D97-AF65-F5344CB8AC3E}">
        <p14:creationId xmlns:p14="http://schemas.microsoft.com/office/powerpoint/2010/main" val="187650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69731"/>
            <a:ext cx="7772400" cy="914400"/>
          </a:xfrm>
        </p:spPr>
        <p:txBody>
          <a:bodyPr/>
          <a:lstStyle/>
          <a:p>
            <a:r>
              <a:rPr lang="en-US" dirty="0" smtClean="0"/>
              <a:t>FY19 Service Proposal Timeline</a:t>
            </a:r>
            <a:endParaRPr lang="en-US" dirty="0"/>
          </a:p>
        </p:txBody>
      </p:sp>
      <p:sp>
        <p:nvSpPr>
          <p:cNvPr id="3" name="Subtitle 2"/>
          <p:cNvSpPr>
            <a:spLocks noGrp="1"/>
          </p:cNvSpPr>
          <p:nvPr>
            <p:ph type="subTitle" idx="1"/>
          </p:nvPr>
        </p:nvSpPr>
        <p:spPr>
          <a:xfrm>
            <a:off x="533400" y="1752600"/>
            <a:ext cx="7239000" cy="3657600"/>
          </a:xfrm>
        </p:spPr>
        <p:txBody>
          <a:bodyPr/>
          <a:lstStyle/>
          <a:p>
            <a:pPr marL="457200" indent="-457200">
              <a:buFont typeface="Arial" panose="020B0604020202020204" pitchFamily="34" charset="0"/>
              <a:buChar char="•"/>
            </a:pPr>
            <a:r>
              <a:rPr lang="en-US" sz="2400" b="1" dirty="0" smtClean="0"/>
              <a:t>July 2018, HB2017 tax effective</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September 2017-January 2018 Initial Proposal outreach</a:t>
            </a:r>
          </a:p>
          <a:p>
            <a:pPr marL="457200" indent="-457200">
              <a:buFont typeface="Arial" panose="020B0604020202020204" pitchFamily="34" charset="0"/>
              <a:buChar char="•"/>
            </a:pPr>
            <a:r>
              <a:rPr lang="en-US" sz="2400" dirty="0" smtClean="0"/>
              <a:t>January 2018-February 2018 Second round of outreach</a:t>
            </a:r>
          </a:p>
          <a:p>
            <a:pPr marL="457200" indent="-457200">
              <a:buFont typeface="Arial" panose="020B0604020202020204" pitchFamily="34" charset="0"/>
              <a:buChar char="•"/>
            </a:pPr>
            <a:r>
              <a:rPr lang="en-US" sz="2400" dirty="0" smtClean="0"/>
              <a:t>March 2018 TriMet Board of Directors first reading</a:t>
            </a:r>
          </a:p>
          <a:p>
            <a:pPr marL="457200" indent="-457200">
              <a:buFont typeface="Arial" panose="020B0604020202020204" pitchFamily="34" charset="0"/>
              <a:buChar char="•"/>
            </a:pPr>
            <a:r>
              <a:rPr lang="en-US" sz="2400" dirty="0" smtClean="0"/>
              <a:t>April 2018 TriMet Board of Directors, adoption</a:t>
            </a:r>
          </a:p>
          <a:p>
            <a:pPr marL="457200" indent="-457200">
              <a:buFont typeface="Arial" panose="020B0604020202020204" pitchFamily="34" charset="0"/>
              <a:buChar char="•"/>
            </a:pPr>
            <a:r>
              <a:rPr lang="en-US" sz="2400" dirty="0" smtClean="0"/>
              <a:t>May-August 2018 Operational readiness</a:t>
            </a:r>
          </a:p>
          <a:p>
            <a:pPr marL="457200" indent="-457200">
              <a:buFont typeface="Arial" panose="020B0604020202020204" pitchFamily="34" charset="0"/>
              <a:buChar char="•"/>
            </a:pPr>
            <a:r>
              <a:rPr lang="en-US" sz="2400" dirty="0" smtClean="0"/>
              <a:t>September 2018 Service begins</a:t>
            </a:r>
          </a:p>
          <a:p>
            <a:pPr marL="457200" indent="-457200">
              <a:buFont typeface="Arial" panose="020B0604020202020204" pitchFamily="34" charset="0"/>
              <a:buChar char="•"/>
            </a:pPr>
            <a:endParaRPr lang="en-US" sz="2800" dirty="0" smtClean="0"/>
          </a:p>
          <a:p>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89559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0" y="9144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ctr" defTabSz="914400" rtl="0" eaLnBrk="1" fontAlgn="base" latinLnBrk="0" hangingPunct="1">
              <a:lnSpc>
                <a:spcPct val="100000"/>
              </a:lnSpc>
              <a:spcBef>
                <a:spcPct val="20000"/>
              </a:spcBef>
              <a:spcAft>
                <a:spcPct val="0"/>
              </a:spcAft>
              <a:buClrTx/>
              <a:buSzTx/>
              <a:buFontTx/>
              <a:buNone/>
              <a:tabLst/>
              <a:defRPr/>
            </a:pPr>
            <a:r>
              <a:rPr lang="en-US" sz="3600" b="1" kern="0" noProof="0" dirty="0" smtClean="0">
                <a:solidFill>
                  <a:srgbClr val="1B327A"/>
                </a:solidFill>
                <a:latin typeface="Arial" panose="020B0604020202020204" pitchFamily="34" charset="0"/>
                <a:cs typeface="Arial" panose="020B0604020202020204" pitchFamily="34" charset="0"/>
              </a:rPr>
              <a:t>Service Enhancement Plans</a:t>
            </a:r>
            <a:endParaRPr kumimoji="0" lang="en-US" sz="3600" b="1" i="0" u="none" strike="noStrike" kern="0" cap="none" spc="0" normalizeH="0" baseline="0" noProof="0" dirty="0" smtClean="0">
              <a:ln>
                <a:noFill/>
              </a:ln>
              <a:solidFill>
                <a:srgbClr val="1B327A"/>
              </a:solidFill>
              <a:effectLst/>
              <a:uLnTx/>
              <a:uFillTx/>
              <a:latin typeface="Arial" panose="020B0604020202020204" pitchFamily="34" charset="0"/>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AutoNum type="arabicParenR"/>
              <a:tabLst/>
              <a:defRPr/>
            </a:pPr>
            <a:endParaRPr kumimoji="0" lang="en-US" sz="2400" b="1" i="0" u="none" strike="noStrike" kern="0" cap="none" spc="0" normalizeH="0" baseline="0" noProof="0" dirty="0">
              <a:ln>
                <a:noFill/>
              </a:ln>
              <a:solidFill>
                <a:srgbClr val="1F497D"/>
              </a:solidFill>
              <a:effectLst/>
              <a:uLnTx/>
              <a:uFillTx/>
              <a:latin typeface="+mn-lt"/>
              <a:ea typeface="+mn-ea"/>
              <a:cs typeface="+mn-cs"/>
            </a:endParaRPr>
          </a:p>
        </p:txBody>
      </p:sp>
      <p:grpSp>
        <p:nvGrpSpPr>
          <p:cNvPr id="5" name="Group 5"/>
          <p:cNvGrpSpPr/>
          <p:nvPr/>
        </p:nvGrpSpPr>
        <p:grpSpPr>
          <a:xfrm>
            <a:off x="1524000" y="1752600"/>
            <a:ext cx="5943600" cy="4294162"/>
            <a:chOff x="4267200" y="0"/>
            <a:chExt cx="4876800" cy="3200400"/>
          </a:xfrm>
        </p:grpSpPr>
        <p:pic>
          <p:nvPicPr>
            <p:cNvPr id="6" name="Picture 2"/>
            <p:cNvPicPr>
              <a:picLocks noChangeAspect="1" noChangeArrowheads="1"/>
            </p:cNvPicPr>
            <p:nvPr/>
          </p:nvPicPr>
          <p:blipFill>
            <a:blip r:embed="rId3" cstate="email"/>
            <a:srcRect/>
            <a:stretch>
              <a:fillRect/>
            </a:stretch>
          </p:blipFill>
          <p:spPr bwMode="auto">
            <a:xfrm>
              <a:off x="4267200" y="0"/>
              <a:ext cx="4876800" cy="32004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267200" y="26670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47871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Existing Requests</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sz="2800" dirty="0" smtClean="0"/>
              <a:t>Frequent Service more frequent</a:t>
            </a:r>
          </a:p>
          <a:p>
            <a:pPr marL="457200" indent="-457200">
              <a:buFont typeface="Arial" pitchFamily="34" charset="0"/>
              <a:buChar char="•"/>
            </a:pPr>
            <a:r>
              <a:rPr lang="en-US" sz="2800" dirty="0" smtClean="0"/>
              <a:t>New Frequent Service bus lines</a:t>
            </a:r>
          </a:p>
          <a:p>
            <a:pPr marL="457200" indent="-457200">
              <a:buFont typeface="Arial" pitchFamily="34" charset="0"/>
              <a:buChar char="•"/>
            </a:pPr>
            <a:r>
              <a:rPr lang="en-US" sz="2800" dirty="0"/>
              <a:t>Route changes or extensions</a:t>
            </a:r>
          </a:p>
          <a:p>
            <a:pPr marL="457200" indent="-457200">
              <a:buFont typeface="Arial" pitchFamily="34" charset="0"/>
              <a:buChar char="•"/>
            </a:pPr>
            <a:r>
              <a:rPr lang="en-US" sz="2800" dirty="0" smtClean="0"/>
              <a:t>New bus lines</a:t>
            </a:r>
          </a:p>
          <a:p>
            <a:pPr marL="457200" indent="-457200">
              <a:buFont typeface="Arial" pitchFamily="34" charset="0"/>
              <a:buChar char="•"/>
            </a:pPr>
            <a:r>
              <a:rPr lang="en-US" sz="2800" dirty="0" smtClean="0"/>
              <a:t>Employment access</a:t>
            </a:r>
          </a:p>
        </p:txBody>
      </p:sp>
    </p:spTree>
    <p:extLst>
      <p:ext uri="{BB962C8B-B14F-4D97-AF65-F5344CB8AC3E}">
        <p14:creationId xmlns:p14="http://schemas.microsoft.com/office/powerpoint/2010/main" val="216159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tmppt_E3</Template>
  <TotalTime>107562</TotalTime>
  <Words>1098</Words>
  <Application>Microsoft Office PowerPoint</Application>
  <PresentationFormat>On-screen Show (4:3)</PresentationFormat>
  <Paragraphs>184</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Symbol</vt:lpstr>
      <vt:lpstr>Times New Roman</vt:lpstr>
      <vt:lpstr>Wingdings</vt:lpstr>
      <vt:lpstr>Theme1</vt:lpstr>
      <vt:lpstr>HB 2017 Transit Advisory Committee  January 19, 2018</vt:lpstr>
      <vt:lpstr>Meeting Agenda</vt:lpstr>
      <vt:lpstr>Questions from Dec. 12th </vt:lpstr>
      <vt:lpstr>Advisory Committee Guiding Statement</vt:lpstr>
      <vt:lpstr>Low Income Fare</vt:lpstr>
      <vt:lpstr>FY19 Service Proposal</vt:lpstr>
      <vt:lpstr>FY19 Service Proposal Timeline</vt:lpstr>
      <vt:lpstr>PowerPoint Presentation</vt:lpstr>
      <vt:lpstr>Existing Requests</vt:lpstr>
      <vt:lpstr>Balancing Objectives</vt:lpstr>
      <vt:lpstr>Service Planning</vt:lpstr>
      <vt:lpstr>PowerPoint Presentation</vt:lpstr>
      <vt:lpstr>FY19 Service Proposal</vt:lpstr>
      <vt:lpstr>Regional Coordination</vt:lpstr>
      <vt:lpstr>Regional Coordination</vt:lpstr>
      <vt:lpstr>Regional Coordination</vt:lpstr>
      <vt:lpstr>Regional Coordination</vt:lpstr>
      <vt:lpstr>Topics for Next Meeting</vt:lpstr>
      <vt:lpstr>Public Comment</vt:lpstr>
    </vt:vector>
  </TitlesOfParts>
  <Company>TRI-MET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goodwind</dc:creator>
  <cp:lastModifiedBy>Mills, Tom</cp:lastModifiedBy>
  <cp:revision>2210</cp:revision>
  <cp:lastPrinted>2017-10-23T21:53:49Z</cp:lastPrinted>
  <dcterms:created xsi:type="dcterms:W3CDTF">2014-04-22T15:20:49Z</dcterms:created>
  <dcterms:modified xsi:type="dcterms:W3CDTF">2018-01-18T19:44:45Z</dcterms:modified>
</cp:coreProperties>
</file>